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7" r:id="rId44"/>
    <p:sldId id="298" r:id="rId45"/>
  </p:sldIdLst>
  <p:sldSz cx="24386540" cy="13716000"/>
  <p:notesSz cx="13716000" cy="24386540"/>
  <p:embeddedFontLst>
    <p:embeddedFont>
      <p:font typeface="Poppins-Regular" panose="00000500000000000000" pitchFamily="34" charset="0"/>
      <p:regular r:id="rId49"/>
    </p:embeddedFont>
    <p:embeddedFont>
      <p:font typeface="Poppins-Regular" panose="00000500000000000000" pitchFamily="34" charset="-122"/>
      <p:regular r:id="rId50"/>
    </p:embeddedFont>
    <p:embeddedFont>
      <p:font typeface="Poppins-Regular" panose="00000500000000000000" pitchFamily="34" charset="-120"/>
      <p:regular r:id="rId51"/>
    </p:embeddedFont>
    <p:embeddedFont>
      <p:font typeface="Poppins-Bold" panose="00000800000000000000" pitchFamily="34" charset="0"/>
      <p:bold r:id="rId52"/>
    </p:embeddedFont>
    <p:embeddedFont>
      <p:font typeface="Poppins-Bold" panose="00000800000000000000" pitchFamily="34" charset="-122"/>
      <p:bold r:id="rId53"/>
    </p:embeddedFont>
    <p:embeddedFont>
      <p:font typeface="Poppins-Bold" panose="00000800000000000000" pitchFamily="34" charset="-120"/>
      <p:bold r:id="rId54"/>
    </p:embeddedFont>
    <p:embeddedFont>
      <p:font typeface="Calibri" panose="020F0502020204030204" charset="0"/>
      <p:regular r:id="rId55"/>
      <p:bold r:id="rId56"/>
      <p:italic r:id="rId57"/>
      <p:boldItalic r:id="rId58"/>
    </p:embeddedFont>
    <p:embeddedFont>
      <p:font typeface="等线" panose="02010600030101010101" charset="-122"/>
      <p:regular r:id="rId59"/>
    </p:embeddedFont>
    <p:embeddedFont>
      <p:font typeface="NotoSansSC-Bold" panose="020B0200000000000000" pitchFamily="34" charset="-122"/>
      <p:bold r:id="rId60"/>
    </p:embeddedFont>
    <p:embeddedFont>
      <p:font typeface="NotoSansSC-Bold" panose="020B0200000000000000" pitchFamily="34" charset="-120"/>
      <p:bold r:id="rId6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font" Target="fonts/font13.fntdata"/><Relationship Id="rId60" Type="http://schemas.openxmlformats.org/officeDocument/2006/relationships/font" Target="fonts/font12.fntdata"/><Relationship Id="rId6" Type="http://schemas.openxmlformats.org/officeDocument/2006/relationships/slide" Target="slides/slide3.xml"/><Relationship Id="rId59" Type="http://schemas.openxmlformats.org/officeDocument/2006/relationships/font" Target="fonts/font11.fntdata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2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9" Type="http://schemas.openxmlformats.org/officeDocument/2006/relationships/image" Target="../media/image57.png"/><Relationship Id="rId18" Type="http://schemas.openxmlformats.org/officeDocument/2006/relationships/image" Target="../media/image56.png"/><Relationship Id="rId17" Type="http://schemas.openxmlformats.org/officeDocument/2006/relationships/image" Target="../media/image55.png"/><Relationship Id="rId16" Type="http://schemas.openxmlformats.org/officeDocument/2006/relationships/image" Target="../media/image54.png"/><Relationship Id="rId15" Type="http://schemas.openxmlformats.org/officeDocument/2006/relationships/image" Target="../media/image53.png"/><Relationship Id="rId14" Type="http://schemas.openxmlformats.org/officeDocument/2006/relationships/image" Target="../media/image52.png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7.png"/><Relationship Id="rId7" Type="http://schemas.openxmlformats.org/officeDocument/2006/relationships/image" Target="../media/image75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2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2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7.png"/><Relationship Id="rId12" Type="http://schemas.openxmlformats.org/officeDocument/2006/relationships/image" Target="../media/image99.png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7" Type="http://schemas.openxmlformats.org/officeDocument/2006/relationships/notesSlide" Target="../notesSlides/notesSlide27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7.png"/><Relationship Id="rId7" Type="http://schemas.openxmlformats.org/officeDocument/2006/relationships/image" Target="../media/image109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2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32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3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23.png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8" Type="http://schemas.openxmlformats.org/officeDocument/2006/relationships/notesSlide" Target="../notesSlides/notesSlide3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6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127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36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37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0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40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7.png"/><Relationship Id="rId13" Type="http://schemas.openxmlformats.org/officeDocument/2006/relationships/image" Target="../media/image147.png"/><Relationship Id="rId12" Type="http://schemas.openxmlformats.org/officeDocument/2006/relationships/image" Target="../media/image146.png"/><Relationship Id="rId11" Type="http://schemas.openxmlformats.org/officeDocument/2006/relationships/image" Target="../media/image145.png"/><Relationship Id="rId10" Type="http://schemas.openxmlformats.org/officeDocument/2006/relationships/image" Target="../media/image144.png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png"/><Relationship Id="rId8" Type="http://schemas.openxmlformats.org/officeDocument/2006/relationships/image" Target="../media/image149.png"/><Relationship Id="rId7" Type="http://schemas.openxmlformats.org/officeDocument/2006/relationships/image" Target="../media/image14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7" Type="http://schemas.openxmlformats.org/officeDocument/2006/relationships/notesSlide" Target="../notesSlides/notesSlide4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6.png"/><Relationship Id="rId14" Type="http://schemas.openxmlformats.org/officeDocument/2006/relationships/image" Target="../media/image155.png"/><Relationship Id="rId13" Type="http://schemas.openxmlformats.org/officeDocument/2006/relationships/image" Target="../media/image154.png"/><Relationship Id="rId12" Type="http://schemas.openxmlformats.org/officeDocument/2006/relationships/image" Target="../media/image153.png"/><Relationship Id="rId11" Type="http://schemas.openxmlformats.org/officeDocument/2006/relationships/image" Target="../media/image152.png"/><Relationship Id="rId10" Type="http://schemas.openxmlformats.org/officeDocument/2006/relationships/image" Target="../media/image151.png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9" Type="http://schemas.openxmlformats.org/officeDocument/2006/relationships/notesSlide" Target="../notesSlides/notesSlide42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67.png"/><Relationship Id="rId16" Type="http://schemas.openxmlformats.org/officeDocument/2006/relationships/image" Target="../media/image166.png"/><Relationship Id="rId15" Type="http://schemas.openxmlformats.org/officeDocument/2006/relationships/image" Target="../media/image165.png"/><Relationship Id="rId14" Type="http://schemas.openxmlformats.org/officeDocument/2006/relationships/image" Target="../media/image164.png"/><Relationship Id="rId13" Type="http://schemas.openxmlformats.org/officeDocument/2006/relationships/image" Target="../media/image163.png"/><Relationship Id="rId12" Type="http://schemas.openxmlformats.org/officeDocument/2006/relationships/image" Target="../media/image162.png"/><Relationship Id="rId11" Type="http://schemas.openxmlformats.org/officeDocument/2006/relationships/image" Target="../media/image161.png"/><Relationship Id="rId10" Type="http://schemas.openxmlformats.org/officeDocument/2006/relationships/image" Target="../media/image160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8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837408" y="1865376"/>
            <a:ext cx="5705856" cy="5971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700784" y="5623560"/>
            <a:ext cx="17337024" cy="21305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6800"/>
              </a:lnSpc>
              <a:buNone/>
            </a:pPr>
            <a:r>
              <a:rPr lang="en-US" sz="140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机器学习基础</a:t>
            </a:r>
            <a:endParaRPr lang="en-US" sz="14000" dirty="0"/>
          </a:p>
        </p:txBody>
      </p:sp>
      <p:sp>
        <p:nvSpPr>
          <p:cNvPr id="4" name="Text 1"/>
          <p:cNvSpPr/>
          <p:nvPr/>
        </p:nvSpPr>
        <p:spPr>
          <a:xfrm rot="21600000">
            <a:off x="1700784" y="4087368"/>
            <a:ext cx="14804136" cy="1417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1160"/>
              </a:lnSpc>
              <a:buNone/>
            </a:pPr>
            <a:r>
              <a:rPr lang="en-US" sz="9300" dirty="0">
                <a:solidFill>
                  <a:srgbClr val="4AC0A6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核心概念与应用</a:t>
            </a:r>
            <a:endParaRPr lang="en-US" sz="9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929384" y="2185416"/>
            <a:ext cx="1261872" cy="457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6035040" y="2414016"/>
            <a:ext cx="12298680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03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7735824" y="5815584"/>
            <a:ext cx="8860536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适用场景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使用条件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010144" y="8750808"/>
            <a:ext cx="2944368" cy="291693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951976" y="10149840"/>
            <a:ext cx="777240" cy="68580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295376" y="8759952"/>
            <a:ext cx="3072384" cy="2907792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4593824" y="10122408"/>
            <a:ext cx="786384" cy="77724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692640" y="7863840"/>
            <a:ext cx="4974336" cy="2286000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23192" y="8522208"/>
            <a:ext cx="676656" cy="749808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 rot="21600000">
            <a:off x="9144000" y="5202936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任务规则随时间变化的场景，如词性标注中新词不断涌现，机器学习模型可通过增量学习持续适应变化。</a:t>
            </a:r>
            <a:endParaRPr lang="en-US" sz="2600" dirty="0"/>
          </a:p>
        </p:txBody>
      </p:sp>
      <p:sp>
        <p:nvSpPr>
          <p:cNvPr id="15" name="Text 2"/>
          <p:cNvSpPr/>
          <p:nvPr/>
        </p:nvSpPr>
        <p:spPr>
          <a:xfrm rot="21600000">
            <a:off x="10707624" y="4379976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动态环境</a:t>
            </a:r>
            <a:endParaRPr lang="en-US" sz="3600" dirty="0"/>
          </a:p>
        </p:txBody>
      </p:sp>
      <p:sp>
        <p:nvSpPr>
          <p:cNvPr id="16" name="Text 3"/>
          <p:cNvSpPr/>
          <p:nvPr/>
        </p:nvSpPr>
        <p:spPr>
          <a:xfrm rot="21600000">
            <a:off x="1261872" y="9592056"/>
            <a:ext cx="6099048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当问题解决方案涉及大量无明确分布函数的数据时，机器学习能自动发现数据内在规律。例如语音识别中声波与语义的复杂映射关系。</a:t>
            </a:r>
            <a:endParaRPr lang="en-US" sz="2600" dirty="0"/>
          </a:p>
        </p:txBody>
      </p:sp>
      <p:sp>
        <p:nvSpPr>
          <p:cNvPr id="17" name="Text 4"/>
          <p:cNvSpPr/>
          <p:nvPr/>
        </p:nvSpPr>
        <p:spPr>
          <a:xfrm rot="21600000">
            <a:off x="4379976" y="875995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复杂问题</a:t>
            </a:r>
            <a:endParaRPr lang="en-US" sz="3600" dirty="0"/>
          </a:p>
        </p:txBody>
      </p:sp>
      <p:sp>
        <p:nvSpPr>
          <p:cNvPr id="18" name="Text 5"/>
          <p:cNvSpPr/>
          <p:nvPr/>
        </p:nvSpPr>
        <p:spPr>
          <a:xfrm rot="21600000">
            <a:off x="17053560" y="9601200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人类难以明确描述的决策问题，如图像风格识别，机器学习能从样本中提取深层特征建立分类边界。</a:t>
            </a:r>
            <a:endParaRPr lang="en-US" sz="2600" dirty="0"/>
          </a:p>
        </p:txBody>
      </p:sp>
      <p:sp>
        <p:nvSpPr>
          <p:cNvPr id="19" name="Text 6"/>
          <p:cNvSpPr/>
          <p:nvPr/>
        </p:nvSpPr>
        <p:spPr>
          <a:xfrm rot="21600000">
            <a:off x="17053560" y="8769096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隐性规则</a:t>
            </a:r>
            <a:endParaRPr 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5212080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场景规模适配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50592" y="3712464"/>
            <a:ext cx="8357616" cy="354787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129784" y="3419856"/>
            <a:ext cx="2999232" cy="59436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5477256" y="3511296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传统方法</a:t>
            </a:r>
            <a:endParaRPr lang="en-US" sz="2800" dirty="0"/>
          </a:p>
        </p:txBody>
      </p:sp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450592" y="7379208"/>
            <a:ext cx="8357616" cy="3547872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129784" y="10634472"/>
            <a:ext cx="2999232" cy="59436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 rot="21600000">
            <a:off x="5477256" y="10725912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机器学习</a:t>
            </a:r>
            <a:endParaRPr lang="en-US" sz="2800" dirty="0"/>
          </a:p>
        </p:txBody>
      </p:sp>
      <p:sp>
        <p:nvSpPr>
          <p:cNvPr id="14" name="Text 3"/>
          <p:cNvSpPr/>
          <p:nvPr/>
        </p:nvSpPr>
        <p:spPr>
          <a:xfrm rot="21600000">
            <a:off x="4791456" y="11686032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方法适用对比</a:t>
            </a:r>
            <a:endParaRPr lang="en-US" sz="3400" dirty="0"/>
          </a:p>
        </p:txBody>
      </p:sp>
      <p:sp>
        <p:nvSpPr>
          <p:cNvPr id="15" name="Text 4"/>
          <p:cNvSpPr/>
          <p:nvPr/>
        </p:nvSpPr>
        <p:spPr>
          <a:xfrm rot="21600000">
            <a:off x="4005072" y="4864608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规则明确</a:t>
            </a:r>
            <a:endParaRPr lang="en-US" sz="28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328416" y="4873752"/>
            <a:ext cx="384048" cy="384048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 rot="21600000">
            <a:off x="4005072" y="5797296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静态环境</a:t>
            </a:r>
            <a:endParaRPr lang="en-US" sz="2800" dirty="0"/>
          </a:p>
        </p:txBody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364992" y="5815584"/>
            <a:ext cx="320040" cy="356616"/>
          </a:xfrm>
          <a:prstGeom prst="rect">
            <a:avLst/>
          </a:prstGeom>
        </p:spPr>
      </p:pic>
      <p:sp>
        <p:nvSpPr>
          <p:cNvPr id="19" name="Text 6"/>
          <p:cNvSpPr/>
          <p:nvPr/>
        </p:nvSpPr>
        <p:spPr>
          <a:xfrm rot="21600000">
            <a:off x="7644384" y="4864608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小数据量</a:t>
            </a:r>
            <a:endParaRPr lang="en-US" sz="280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059168" y="4892040"/>
            <a:ext cx="283464" cy="356616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 rot="21600000">
            <a:off x="7644384" y="5797296"/>
            <a:ext cx="2670048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低算力需求</a:t>
            </a:r>
            <a:endParaRPr lang="en-US" sz="2800" dirty="0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031736" y="5815584"/>
            <a:ext cx="329184" cy="356616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319272" y="8430768"/>
            <a:ext cx="402336" cy="402336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 rot="21600000">
            <a:off x="4005072" y="8439912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规则复杂</a:t>
            </a:r>
            <a:endParaRPr lang="en-US" sz="2800" dirty="0"/>
          </a:p>
        </p:txBody>
      </p:sp>
      <p:sp>
        <p:nvSpPr>
          <p:cNvPr id="25" name="Text 9"/>
          <p:cNvSpPr/>
          <p:nvPr/>
        </p:nvSpPr>
        <p:spPr>
          <a:xfrm rot="21600000">
            <a:off x="4005072" y="9390888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动态环境</a:t>
            </a:r>
            <a:endParaRPr lang="en-US" sz="2800" dirty="0"/>
          </a:p>
        </p:txBody>
      </p:sp>
      <p:pic>
        <p:nvPicPr>
          <p:cNvPr id="2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337560" y="9409176"/>
            <a:ext cx="356616" cy="356616"/>
          </a:xfrm>
          <a:prstGeom prst="rect">
            <a:avLst/>
          </a:prstGeom>
        </p:spPr>
      </p:pic>
      <p:sp>
        <p:nvSpPr>
          <p:cNvPr id="27" name="Text 10"/>
          <p:cNvSpPr/>
          <p:nvPr/>
        </p:nvSpPr>
        <p:spPr>
          <a:xfrm rot="21600000">
            <a:off x="7680960" y="8439912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大数据量</a:t>
            </a:r>
            <a:endParaRPr lang="en-US" sz="2800" dirty="0"/>
          </a:p>
        </p:txBody>
      </p:sp>
      <p:sp>
        <p:nvSpPr>
          <p:cNvPr id="28" name="Text 11"/>
          <p:cNvSpPr/>
          <p:nvPr/>
        </p:nvSpPr>
        <p:spPr>
          <a:xfrm rot="21600000">
            <a:off x="7680960" y="9390888"/>
            <a:ext cx="2670048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高算力需求</a:t>
            </a:r>
            <a:endParaRPr lang="en-US" sz="2800" dirty="0"/>
          </a:p>
        </p:txBody>
      </p:sp>
      <p:pic>
        <p:nvPicPr>
          <p:cNvPr id="29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7050024" y="9381744"/>
            <a:ext cx="393192" cy="420624"/>
          </a:xfrm>
          <a:prstGeom prst="rect">
            <a:avLst/>
          </a:prstGeom>
        </p:spPr>
      </p:pic>
      <p:pic>
        <p:nvPicPr>
          <p:cNvPr id="30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050024" y="8430768"/>
            <a:ext cx="384048" cy="402336"/>
          </a:xfrm>
          <a:prstGeom prst="rect">
            <a:avLst/>
          </a:prstGeom>
        </p:spPr>
      </p:pic>
      <p:pic>
        <p:nvPicPr>
          <p:cNvPr id="31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2856464" y="4498848"/>
            <a:ext cx="320040" cy="320040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 rot="21600000">
            <a:off x="13706856" y="5330952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规则明确且稳定的场景，如计算器程序，传统算法开发效率更高。这类问题不需要复杂模型即可获得满意解。</a:t>
            </a:r>
            <a:endParaRPr lang="en-US" sz="2800" dirty="0"/>
          </a:p>
        </p:txBody>
      </p:sp>
      <p:sp>
        <p:nvSpPr>
          <p:cNvPr id="33" name="Text 13"/>
          <p:cNvSpPr/>
          <p:nvPr/>
        </p:nvSpPr>
        <p:spPr>
          <a:xfrm rot="21600000">
            <a:off x="13706856" y="437083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简单问题</a:t>
            </a:r>
            <a:endParaRPr lang="en-US" sz="4200" dirty="0"/>
          </a:p>
        </p:txBody>
      </p:sp>
      <p:pic>
        <p:nvPicPr>
          <p:cNvPr id="34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2856464" y="8531352"/>
            <a:ext cx="320040" cy="320040"/>
          </a:xfrm>
          <a:prstGeom prst="rect">
            <a:avLst/>
          </a:prstGeom>
        </p:spPr>
      </p:pic>
      <p:sp>
        <p:nvSpPr>
          <p:cNvPr id="35" name="Text 14"/>
          <p:cNvSpPr/>
          <p:nvPr/>
        </p:nvSpPr>
        <p:spPr>
          <a:xfrm rot="21600000">
            <a:off x="13706856" y="9372600"/>
            <a:ext cx="8942832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大规模动态问题如金融风控、推荐系统，机器学习在准确率和适应性上展现显著优势。数据规模越大，模型性能提升空间越大。</a:t>
            </a:r>
            <a:endParaRPr lang="en-US" sz="2800" dirty="0"/>
          </a:p>
        </p:txBody>
      </p:sp>
      <p:sp>
        <p:nvSpPr>
          <p:cNvPr id="36" name="Text 15"/>
          <p:cNvSpPr/>
          <p:nvPr/>
        </p:nvSpPr>
        <p:spPr>
          <a:xfrm rot="21600000">
            <a:off x="13706856" y="840333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复杂系统</a:t>
            </a:r>
            <a:endParaRPr lang="en-US" sz="4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5925312" y="2414016"/>
            <a:ext cx="12536424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04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6373368" y="5815584"/>
            <a:ext cx="11585448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核心任务类型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分类任务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22808" y="10652760"/>
            <a:ext cx="8513064" cy="10058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551176" y="10652760"/>
            <a:ext cx="8513064" cy="10058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881360" y="8202168"/>
            <a:ext cx="2615184" cy="100584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27664" y="9217152"/>
            <a:ext cx="2359152" cy="237744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667744" y="9957816"/>
            <a:ext cx="1051560" cy="886968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 rot="21600000">
            <a:off x="9893808" y="10140696"/>
            <a:ext cx="1426464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02</a:t>
            </a:r>
            <a:endParaRPr lang="en-US" sz="3000" dirty="0"/>
          </a:p>
        </p:txBody>
      </p:sp>
      <p:sp>
        <p:nvSpPr>
          <p:cNvPr id="14" name="Text 2"/>
          <p:cNvSpPr/>
          <p:nvPr/>
        </p:nvSpPr>
        <p:spPr>
          <a:xfrm rot="21600000">
            <a:off x="13066776" y="10140696"/>
            <a:ext cx="1435608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03</a:t>
            </a:r>
            <a:endParaRPr lang="en-US" sz="3000" dirty="0"/>
          </a:p>
        </p:txBody>
      </p:sp>
      <p:sp>
        <p:nvSpPr>
          <p:cNvPr id="15" name="Text 3"/>
          <p:cNvSpPr/>
          <p:nvPr/>
        </p:nvSpPr>
        <p:spPr>
          <a:xfrm rot="21600000">
            <a:off x="11128248" y="7223760"/>
            <a:ext cx="1344168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01</a:t>
            </a:r>
            <a:endParaRPr lang="en-US" sz="3000" dirty="0"/>
          </a:p>
        </p:txBody>
      </p:sp>
      <p:sp>
        <p:nvSpPr>
          <p:cNvPr id="16" name="Text 4"/>
          <p:cNvSpPr/>
          <p:nvPr/>
        </p:nvSpPr>
        <p:spPr>
          <a:xfrm rot="21600000">
            <a:off x="3127248" y="8074152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包括图像分类（识别动物品种）、文本分类（情感分析）和异常检测（金融欺诈识别）。这些场景都需要明确的类别边界。</a:t>
            </a:r>
            <a:endParaRPr lang="en-US" sz="2600" dirty="0"/>
          </a:p>
        </p:txBody>
      </p:sp>
      <p:sp>
        <p:nvSpPr>
          <p:cNvPr id="17" name="Text 5"/>
          <p:cNvSpPr/>
          <p:nvPr/>
        </p:nvSpPr>
        <p:spPr>
          <a:xfrm rot="21600000">
            <a:off x="3127248" y="725119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典型应用</a:t>
            </a:r>
            <a:endParaRPr lang="en-US" sz="3600" dirty="0"/>
          </a:p>
        </p:txBody>
      </p:sp>
      <p:sp>
        <p:nvSpPr>
          <p:cNvPr id="18" name="Text 6"/>
          <p:cNvSpPr/>
          <p:nvPr/>
        </p:nvSpPr>
        <p:spPr>
          <a:xfrm rot="21600000">
            <a:off x="9144000" y="4636008"/>
            <a:ext cx="6099048" cy="21945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15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分类任务将输入映射到k个离散类别，函数形式为f:Rⁿ→{1，2，…，k}。每个类别代表明确的语义标签，如垃圾邮件/正常邮件。</a:t>
            </a:r>
            <a:endParaRPr lang="en-US" sz="2600" dirty="0"/>
          </a:p>
        </p:txBody>
      </p:sp>
      <p:sp>
        <p:nvSpPr>
          <p:cNvPr id="19" name="Text 7"/>
          <p:cNvSpPr/>
          <p:nvPr/>
        </p:nvSpPr>
        <p:spPr>
          <a:xfrm rot="21600000">
            <a:off x="10707624" y="3803904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数学定义</a:t>
            </a:r>
            <a:endParaRPr lang="en-US" sz="3600" dirty="0"/>
          </a:p>
        </p:txBody>
      </p:sp>
      <p:sp>
        <p:nvSpPr>
          <p:cNvPr id="20" name="Text 8"/>
          <p:cNvSpPr/>
          <p:nvPr/>
        </p:nvSpPr>
        <p:spPr>
          <a:xfrm rot="21600000">
            <a:off x="15160752" y="8074152"/>
            <a:ext cx="6099048" cy="16550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15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关注分类准确率、召回率等指标，需处理类别不平衡问题。混淆矩阵是分析模型错误模式的重要工具。</a:t>
            </a:r>
            <a:endParaRPr lang="en-US" sz="2600" dirty="0"/>
          </a:p>
        </p:txBody>
      </p:sp>
      <p:sp>
        <p:nvSpPr>
          <p:cNvPr id="21" name="Text 9"/>
          <p:cNvSpPr/>
          <p:nvPr/>
        </p:nvSpPr>
        <p:spPr>
          <a:xfrm rot="21600000">
            <a:off x="15160752" y="725119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评估重点</a:t>
            </a:r>
            <a:endParaRPr 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回归任务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316736" y="7991856"/>
            <a:ext cx="6391656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回归任务预测连续数值输出，函数形式为f:Rⁿ→R。与分类不同，其输出空间是无限的实数集合。</a:t>
            </a:r>
            <a:endParaRPr lang="en-US" sz="2600" dirty="0"/>
          </a:p>
        </p:txBody>
      </p:sp>
      <p:sp>
        <p:nvSpPr>
          <p:cNvPr id="9" name="Text 2"/>
          <p:cNvSpPr/>
          <p:nvPr/>
        </p:nvSpPr>
        <p:spPr>
          <a:xfrm rot="21600000">
            <a:off x="1316736" y="71140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数学本质</a:t>
            </a:r>
            <a:endParaRPr lang="en-US" sz="3900" dirty="0"/>
          </a:p>
        </p:txBody>
      </p:sp>
      <p:sp>
        <p:nvSpPr>
          <p:cNvPr id="10" name="Text 3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01</a:t>
            </a:r>
            <a:endParaRPr lang="en-US" sz="12000" dirty="0"/>
          </a:p>
        </p:txBody>
      </p:sp>
      <p:sp>
        <p:nvSpPr>
          <p:cNvPr id="11" name="Text 4"/>
          <p:cNvSpPr/>
          <p:nvPr/>
        </p:nvSpPr>
        <p:spPr>
          <a:xfrm rot="21600000">
            <a:off x="8988552" y="7991856"/>
            <a:ext cx="637336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包括房价预测、股票价格分析和温度预报。这些任务需要精确量化预测值与真实值的偏差。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9006840" y="71140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典型场景</a:t>
            </a:r>
            <a:endParaRPr lang="en-US" sz="3900" dirty="0"/>
          </a:p>
        </p:txBody>
      </p:sp>
      <p:sp>
        <p:nvSpPr>
          <p:cNvPr id="13" name="Text 6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02</a:t>
            </a:r>
            <a:endParaRPr lang="en-US" sz="12000" dirty="0"/>
          </a:p>
        </p:txBody>
      </p:sp>
      <p:sp>
        <p:nvSpPr>
          <p:cNvPr id="14" name="Text 7"/>
          <p:cNvSpPr/>
          <p:nvPr/>
        </p:nvSpPr>
        <p:spPr>
          <a:xfrm rot="21600000">
            <a:off x="16687800" y="7991856"/>
            <a:ext cx="6391656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采用MAE、MSE等误差指标，R²系数反映模型解释方差的比例。需特别注意异常值对模型的影响。</a:t>
            </a:r>
            <a:endParaRPr lang="en-US" sz="2600" dirty="0"/>
          </a:p>
        </p:txBody>
      </p:sp>
      <p:sp>
        <p:nvSpPr>
          <p:cNvPr id="15" name="Text 8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评估方法</a:t>
            </a:r>
            <a:endParaRPr lang="en-US" sz="3900" dirty="0"/>
          </a:p>
        </p:txBody>
      </p:sp>
      <p:sp>
        <p:nvSpPr>
          <p:cNvPr id="16" name="Text 9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03</a:t>
            </a:r>
            <a:endParaRPr lang="en-US" sz="1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聚类任务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99032" y="4123944"/>
            <a:ext cx="6409944" cy="37490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408176" y="9180576"/>
            <a:ext cx="64008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聚类是无监督学习任务，目标是将未标注数据按相似性分组。组内样本相似度高，组间差异大。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2999232" y="832104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核心特征</a:t>
            </a:r>
            <a:endParaRPr lang="en-US" sz="39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015984" y="4123944"/>
            <a:ext cx="6409944" cy="374904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9034272" y="9180576"/>
            <a:ext cx="64008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用于客户分群、基因序列分析和推荐系统冷启动。这些场景缺乏先验标签，需要发现数据内在结构。</a:t>
            </a:r>
            <a:endParaRPr lang="en-US" sz="2600" dirty="0"/>
          </a:p>
        </p:txBody>
      </p:sp>
      <p:sp>
        <p:nvSpPr>
          <p:cNvPr id="13" name="Text 4"/>
          <p:cNvSpPr/>
          <p:nvPr/>
        </p:nvSpPr>
        <p:spPr>
          <a:xfrm rot="21600000">
            <a:off x="10616184" y="832104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应用价值</a:t>
            </a:r>
            <a:endParaRPr lang="en-US" sz="390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6596360" y="4123944"/>
            <a:ext cx="6400800" cy="374904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 rot="21600000">
            <a:off x="16587216" y="9180576"/>
            <a:ext cx="6409944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需合理定义相似度度量，确定最佳聚类数量。评估常使用轮廓系数等内部指标。</a:t>
            </a:r>
            <a:endParaRPr lang="en-US" sz="2600" dirty="0"/>
          </a:p>
        </p:txBody>
      </p:sp>
      <p:sp>
        <p:nvSpPr>
          <p:cNvPr id="16" name="Text 6"/>
          <p:cNvSpPr/>
          <p:nvPr/>
        </p:nvSpPr>
        <p:spPr>
          <a:xfrm rot="21600000">
            <a:off x="18187416" y="832104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技术挑战</a:t>
            </a:r>
            <a:endParaRPr lang="en-US" sz="3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5961888" y="2414016"/>
            <a:ext cx="12444984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05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7735824" y="5815584"/>
            <a:ext cx="8860536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学习范式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监督学习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98448" y="5065776"/>
            <a:ext cx="6400800" cy="54864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755648" y="7205472"/>
            <a:ext cx="5486400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监督学习需要带标签的训练数据，每个样本包含特征向量和对应的目标标签。例如天气预测中的温度、湿度等特征与是否下雨的标签。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2880360" y="633679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数据特征</a:t>
            </a:r>
            <a:endParaRPr lang="en-US" sz="39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291840" y="4599432"/>
            <a:ext cx="2414016" cy="941832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3602736" y="4745736"/>
            <a:ext cx="1801368" cy="6126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01</a:t>
            </a:r>
            <a:endParaRPr lang="en-US" sz="4000" dirty="0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88552" y="5065776"/>
            <a:ext cx="6400800" cy="548640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9445752" y="7205472"/>
            <a:ext cx="54864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建立从输入特征到输出标签的映射函数，最小化预测误差。常见算法包括线性回归、决策树和神经网络。</a:t>
            </a:r>
            <a:endParaRPr lang="en-US" sz="2600" dirty="0"/>
          </a:p>
        </p:txBody>
      </p:sp>
      <p:sp>
        <p:nvSpPr>
          <p:cNvPr id="15" name="Text 5"/>
          <p:cNvSpPr/>
          <p:nvPr/>
        </p:nvSpPr>
        <p:spPr>
          <a:xfrm rot="21600000">
            <a:off x="10579608" y="633679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学习目标</a:t>
            </a:r>
            <a:endParaRPr lang="en-US" sz="39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981944" y="4599432"/>
            <a:ext cx="2414016" cy="941832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 rot="21600000">
            <a:off x="11274552" y="4745736"/>
            <a:ext cx="1892808" cy="6126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02</a:t>
            </a:r>
            <a:endParaRPr lang="en-US" sz="40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687800" y="5065776"/>
            <a:ext cx="6400800" cy="5486400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 rot="21600000">
            <a:off x="17145000" y="7205472"/>
            <a:ext cx="54864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适用于分类和回归问题，如图像识别、房价预测等。需要大量标注数据，但预测精度通常较高。</a:t>
            </a:r>
            <a:endParaRPr lang="en-US" sz="2600" dirty="0"/>
          </a:p>
        </p:txBody>
      </p:sp>
      <p:sp>
        <p:nvSpPr>
          <p:cNvPr id="20" name="Text 8"/>
          <p:cNvSpPr/>
          <p:nvPr/>
        </p:nvSpPr>
        <p:spPr>
          <a:xfrm rot="21600000">
            <a:off x="18278856" y="633679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应用场景</a:t>
            </a:r>
            <a:endParaRPr lang="en-US" sz="39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681192" y="4599432"/>
            <a:ext cx="2414016" cy="941832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18918936" y="4745736"/>
            <a:ext cx="1920240" cy="6126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03</a:t>
            </a:r>
            <a:endParaRPr lang="en-US" sz="4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459943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无监督学习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335024" y="8485632"/>
            <a:ext cx="608076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仅使用未标注的特征数据，通过数据内在结构进行学习。典型如客户消费行为分析中的购买记录聚类。</a:t>
            </a:r>
            <a:endParaRPr lang="en-US" sz="2600" dirty="0"/>
          </a:p>
        </p:txBody>
      </p:sp>
      <p:sp>
        <p:nvSpPr>
          <p:cNvPr id="9" name="Text 2"/>
          <p:cNvSpPr/>
          <p:nvPr/>
        </p:nvSpPr>
        <p:spPr>
          <a:xfrm rot="21600000">
            <a:off x="2752344" y="758952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数据特点</a:t>
            </a:r>
            <a:endParaRPr lang="en-US" sz="3900" dirty="0"/>
          </a:p>
        </p:txBody>
      </p:sp>
      <p:sp>
        <p:nvSpPr>
          <p:cNvPr id="10" name="Text 3"/>
          <p:cNvSpPr/>
          <p:nvPr/>
        </p:nvSpPr>
        <p:spPr>
          <a:xfrm rot="21600000">
            <a:off x="9144000" y="8485632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包括聚类分析、降维和关联规则挖掘。K-means和PCA是代表性算法，能发现数据的潜在模式。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10579608" y="758952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核心方法</a:t>
            </a:r>
            <a:endParaRPr lang="en-US" sz="3900" dirty="0"/>
          </a:p>
        </p:txBody>
      </p:sp>
      <p:sp>
        <p:nvSpPr>
          <p:cNvPr id="12" name="Text 5"/>
          <p:cNvSpPr/>
          <p:nvPr/>
        </p:nvSpPr>
        <p:spPr>
          <a:xfrm rot="21600000">
            <a:off x="17035272" y="8485632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在缺乏先验知识时探索数据结构，应用于市场细分、异常检测等场景。结果解释性较强但评估较主观。</a:t>
            </a:r>
            <a:endParaRPr lang="en-US" sz="2600" dirty="0"/>
          </a:p>
        </p:txBody>
      </p:sp>
      <p:sp>
        <p:nvSpPr>
          <p:cNvPr id="13" name="Text 6"/>
          <p:cNvSpPr/>
          <p:nvPr/>
        </p:nvSpPr>
        <p:spPr>
          <a:xfrm rot="21600000">
            <a:off x="18461736" y="758952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价值体现</a:t>
            </a:r>
            <a:endParaRPr lang="en-US" sz="39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43584" y="5614416"/>
            <a:ext cx="1691640" cy="164592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433536" y="5614416"/>
            <a:ext cx="1691640" cy="164592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52744" y="5614416"/>
            <a:ext cx="4745736" cy="173736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706856" y="5623560"/>
            <a:ext cx="4745736" cy="164592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191256" y="4434840"/>
            <a:ext cx="2350008" cy="2350008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886200" y="5202936"/>
            <a:ext cx="987552" cy="813816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09376" y="4434840"/>
            <a:ext cx="2350008" cy="2350008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14048" y="5157216"/>
            <a:ext cx="777240" cy="905256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900648" y="4471416"/>
            <a:ext cx="2350008" cy="2350008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632168" y="5294376"/>
            <a:ext cx="914400" cy="8229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576072" y="-786384"/>
            <a:ext cx="25429464" cy="44988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5102352" y="2176272"/>
            <a:ext cx="5084064" cy="7955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255"/>
              </a:lnSpc>
              <a:buNone/>
            </a:pPr>
            <a:r>
              <a:rPr lang="en-US" sz="5200" dirty="0">
                <a:solidFill>
                  <a:srgbClr val="4AC0A6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CONTENTS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 rot="21600000">
            <a:off x="2194560" y="1417320"/>
            <a:ext cx="6135624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目录</a:t>
            </a:r>
            <a:endParaRPr lang="en-US" sz="10700" dirty="0"/>
          </a:p>
        </p:txBody>
      </p:sp>
      <p:sp>
        <p:nvSpPr>
          <p:cNvPr id="5" name="Text 2"/>
          <p:cNvSpPr/>
          <p:nvPr/>
        </p:nvSpPr>
        <p:spPr>
          <a:xfrm rot="21600000">
            <a:off x="6830568" y="5020056"/>
            <a:ext cx="6400800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机器学习基础定义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 rot="21600000">
            <a:off x="5650992" y="5029200"/>
            <a:ext cx="2249424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</a:t>
            </a: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1</a:t>
            </a:r>
            <a:endParaRPr lang="en-US" sz="5000" dirty="0"/>
          </a:p>
        </p:txBody>
      </p:sp>
      <p:sp>
        <p:nvSpPr>
          <p:cNvPr id="7" name="Text 4"/>
          <p:cNvSpPr/>
          <p:nvPr/>
        </p:nvSpPr>
        <p:spPr>
          <a:xfrm rot="21600000">
            <a:off x="6830568" y="6373368"/>
            <a:ext cx="578815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与传统方法区别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 rot="21600000">
            <a:off x="5650992" y="6382512"/>
            <a:ext cx="2377440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</a:t>
            </a: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2</a:t>
            </a:r>
            <a:endParaRPr lang="en-US" sz="5000" dirty="0"/>
          </a:p>
        </p:txBody>
      </p:sp>
      <p:sp>
        <p:nvSpPr>
          <p:cNvPr id="9" name="Text 6"/>
          <p:cNvSpPr/>
          <p:nvPr/>
        </p:nvSpPr>
        <p:spPr>
          <a:xfrm rot="21600000">
            <a:off x="6830568" y="7708392"/>
            <a:ext cx="395935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适用场景</a:t>
            </a:r>
            <a:endParaRPr lang="en-US" sz="4800" dirty="0"/>
          </a:p>
        </p:txBody>
      </p:sp>
      <p:sp>
        <p:nvSpPr>
          <p:cNvPr id="10" name="Text 7"/>
          <p:cNvSpPr/>
          <p:nvPr/>
        </p:nvSpPr>
        <p:spPr>
          <a:xfrm rot="21600000">
            <a:off x="5650992" y="7690104"/>
            <a:ext cx="2386584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</a:t>
            </a: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 rot="21600000">
            <a:off x="6830568" y="9061704"/>
            <a:ext cx="5184648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核心任务类型</a:t>
            </a:r>
            <a:endParaRPr lang="en-US" sz="4800" dirty="0"/>
          </a:p>
        </p:txBody>
      </p:sp>
      <p:sp>
        <p:nvSpPr>
          <p:cNvPr id="12" name="Text 9"/>
          <p:cNvSpPr/>
          <p:nvPr/>
        </p:nvSpPr>
        <p:spPr>
          <a:xfrm rot="21600000">
            <a:off x="5641848" y="9061704"/>
            <a:ext cx="2441448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</a:t>
            </a: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4</a:t>
            </a:r>
            <a:endParaRPr lang="en-US" sz="5000" dirty="0"/>
          </a:p>
        </p:txBody>
      </p:sp>
      <p:sp>
        <p:nvSpPr>
          <p:cNvPr id="13" name="Text 10"/>
          <p:cNvSpPr/>
          <p:nvPr/>
        </p:nvSpPr>
        <p:spPr>
          <a:xfrm rot="21600000">
            <a:off x="6830568" y="10387584"/>
            <a:ext cx="395935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学习范式</a:t>
            </a:r>
            <a:endParaRPr lang="en-US" sz="4800" dirty="0"/>
          </a:p>
        </p:txBody>
      </p:sp>
      <p:sp>
        <p:nvSpPr>
          <p:cNvPr id="14" name="Text 11"/>
          <p:cNvSpPr/>
          <p:nvPr/>
        </p:nvSpPr>
        <p:spPr>
          <a:xfrm rot="21600000">
            <a:off x="5641848" y="10387584"/>
            <a:ext cx="2423160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05</a:t>
            </a:r>
            <a:endParaRPr lang="en-US" sz="5000" dirty="0"/>
          </a:p>
        </p:txBody>
      </p:sp>
      <p:sp>
        <p:nvSpPr>
          <p:cNvPr id="15" name="Text 12"/>
          <p:cNvSpPr/>
          <p:nvPr/>
        </p:nvSpPr>
        <p:spPr>
          <a:xfrm rot="21600000">
            <a:off x="14758416" y="5065776"/>
            <a:ext cx="395935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整体流程</a:t>
            </a:r>
            <a:endParaRPr lang="en-US" sz="4800" dirty="0"/>
          </a:p>
        </p:txBody>
      </p:sp>
      <p:sp>
        <p:nvSpPr>
          <p:cNvPr id="16" name="Text 13"/>
          <p:cNvSpPr/>
          <p:nvPr/>
        </p:nvSpPr>
        <p:spPr>
          <a:xfrm rot="21600000">
            <a:off x="13551408" y="5029200"/>
            <a:ext cx="2414016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06</a:t>
            </a:r>
            <a:endParaRPr lang="en-US" sz="5000" dirty="0"/>
          </a:p>
        </p:txBody>
      </p:sp>
      <p:sp>
        <p:nvSpPr>
          <p:cNvPr id="17" name="Text 14"/>
          <p:cNvSpPr/>
          <p:nvPr/>
        </p:nvSpPr>
        <p:spPr>
          <a:xfrm rot="21600000">
            <a:off x="14758416" y="6419088"/>
            <a:ext cx="4572000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数据集概念</a:t>
            </a:r>
            <a:endParaRPr lang="en-US" sz="4800" dirty="0"/>
          </a:p>
        </p:txBody>
      </p:sp>
      <p:sp>
        <p:nvSpPr>
          <p:cNvPr id="18" name="Text 15"/>
          <p:cNvSpPr/>
          <p:nvPr/>
        </p:nvSpPr>
        <p:spPr>
          <a:xfrm rot="21600000">
            <a:off x="13551408" y="6382512"/>
            <a:ext cx="2350008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07</a:t>
            </a:r>
            <a:endParaRPr lang="en-US" sz="5000" dirty="0"/>
          </a:p>
        </p:txBody>
      </p:sp>
      <p:sp>
        <p:nvSpPr>
          <p:cNvPr id="19" name="Text 16"/>
          <p:cNvSpPr/>
          <p:nvPr/>
        </p:nvSpPr>
        <p:spPr>
          <a:xfrm rot="21600000">
            <a:off x="14758416" y="7744968"/>
            <a:ext cx="5184648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数据处理知识</a:t>
            </a:r>
            <a:endParaRPr lang="en-US" sz="4800" dirty="0"/>
          </a:p>
        </p:txBody>
      </p:sp>
      <p:sp>
        <p:nvSpPr>
          <p:cNvPr id="20" name="Text 17"/>
          <p:cNvSpPr/>
          <p:nvPr/>
        </p:nvSpPr>
        <p:spPr>
          <a:xfrm rot="21600000">
            <a:off x="13551408" y="7690104"/>
            <a:ext cx="2414016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08</a:t>
            </a:r>
            <a:endParaRPr lang="en-US" sz="5000" dirty="0"/>
          </a:p>
        </p:txBody>
      </p:sp>
      <p:sp>
        <p:nvSpPr>
          <p:cNvPr id="21" name="Text 18"/>
          <p:cNvSpPr/>
          <p:nvPr/>
        </p:nvSpPr>
        <p:spPr>
          <a:xfrm rot="21600000">
            <a:off x="14758416" y="9098280"/>
            <a:ext cx="5184648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监督学习示例</a:t>
            </a:r>
            <a:endParaRPr lang="en-US" sz="4800" dirty="0"/>
          </a:p>
        </p:txBody>
      </p:sp>
      <p:sp>
        <p:nvSpPr>
          <p:cNvPr id="22" name="Text 19"/>
          <p:cNvSpPr/>
          <p:nvPr/>
        </p:nvSpPr>
        <p:spPr>
          <a:xfrm rot="21600000">
            <a:off x="13551408" y="9061704"/>
            <a:ext cx="2404872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09</a:t>
            </a:r>
            <a:endParaRPr lang="en-US" sz="5000" dirty="0"/>
          </a:p>
        </p:txBody>
      </p:sp>
      <p:sp>
        <p:nvSpPr>
          <p:cNvPr id="23" name="Text 20"/>
          <p:cNvSpPr/>
          <p:nvPr/>
        </p:nvSpPr>
        <p:spPr>
          <a:xfrm rot="21600000">
            <a:off x="14758416" y="10424160"/>
            <a:ext cx="5184648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模型评估知识</a:t>
            </a:r>
            <a:endParaRPr lang="en-US" sz="4800" dirty="0"/>
          </a:p>
        </p:txBody>
      </p:sp>
      <p:sp>
        <p:nvSpPr>
          <p:cNvPr id="24" name="Text 21"/>
          <p:cNvSpPr/>
          <p:nvPr/>
        </p:nvSpPr>
        <p:spPr>
          <a:xfrm rot="21600000">
            <a:off x="13551408" y="10387584"/>
            <a:ext cx="2249424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10</a:t>
            </a:r>
            <a:endParaRPr lang="en-US" sz="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459943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半监督学习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55648" y="7013448"/>
            <a:ext cx="20875752" cy="547725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3423392" y="4379976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包括自训练、协同训练和图半监督学习。利用未标注数据的分布假设提升模型泛化能力。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3423392" y="341071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关键技术</a:t>
            </a:r>
            <a:endParaRPr lang="en-US" sz="42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01600" y="3557016"/>
            <a:ext cx="320040" cy="32004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2944368" y="4379976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结合少量标注数据和大量未标注数据进行训练，降低标注成本。如医疗影像分析中专家标注样本有限的情况。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2944368" y="341071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混合优势</a:t>
            </a:r>
            <a:endParaRPr lang="en-US" sz="420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322576" y="3557016"/>
            <a:ext cx="320040" cy="32004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强化学习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587752" y="3392424"/>
            <a:ext cx="8092440" cy="809244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916936" y="4892040"/>
            <a:ext cx="2221992" cy="514807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041648" y="3776472"/>
            <a:ext cx="5120640" cy="2212848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23360" y="8951976"/>
            <a:ext cx="5184648" cy="2221992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101584" y="4873752"/>
            <a:ext cx="2221992" cy="5157216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451592" y="7150608"/>
            <a:ext cx="484632" cy="484632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 rot="21600000">
            <a:off x="10341864" y="7260336"/>
            <a:ext cx="71323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1</a:t>
            </a:r>
            <a:endParaRPr lang="en-US" sz="1800" dirty="0"/>
          </a:p>
        </p:txBody>
      </p:sp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373368" y="11256264"/>
            <a:ext cx="484632" cy="484632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 rot="21600000">
            <a:off x="6263640" y="11365992"/>
            <a:ext cx="71323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2</a:t>
            </a:r>
            <a:endParaRPr lang="en-US" sz="1800" dirty="0"/>
          </a:p>
        </p:txBody>
      </p:sp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340864" y="7150608"/>
            <a:ext cx="484632" cy="484632"/>
          </a:xfrm>
          <a:prstGeom prst="rect">
            <a:avLst/>
          </a:prstGeom>
        </p:spPr>
      </p:pic>
      <p:sp>
        <p:nvSpPr>
          <p:cNvPr id="18" name="Text 3"/>
          <p:cNvSpPr/>
          <p:nvPr/>
        </p:nvSpPr>
        <p:spPr>
          <a:xfrm rot="21600000">
            <a:off x="2221992" y="7260336"/>
            <a:ext cx="71323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3</a:t>
            </a:r>
            <a:endParaRPr lang="en-US" sz="1800" dirty="0"/>
          </a:p>
        </p:txBody>
      </p:sp>
      <p:pic>
        <p:nvPicPr>
          <p:cNvPr id="19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501384" y="3136392"/>
            <a:ext cx="484632" cy="484632"/>
          </a:xfrm>
          <a:prstGeom prst="rect">
            <a:avLst/>
          </a:prstGeom>
        </p:spPr>
      </p:pic>
      <p:sp>
        <p:nvSpPr>
          <p:cNvPr id="20" name="Text 4"/>
          <p:cNvSpPr/>
          <p:nvPr/>
        </p:nvSpPr>
        <p:spPr>
          <a:xfrm rot="21600000">
            <a:off x="6391656" y="3246120"/>
            <a:ext cx="71323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4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 rot="21600000">
            <a:off x="8686800" y="7223760"/>
            <a:ext cx="1673352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有监督</a:t>
            </a:r>
            <a:endParaRPr lang="en-US" sz="2400" dirty="0"/>
          </a:p>
        </p:txBody>
      </p:sp>
      <p:sp>
        <p:nvSpPr>
          <p:cNvPr id="22" name="Text 6"/>
          <p:cNvSpPr/>
          <p:nvPr/>
        </p:nvSpPr>
        <p:spPr>
          <a:xfrm rot="21600000">
            <a:off x="5779008" y="10131552"/>
            <a:ext cx="1673352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无监督</a:t>
            </a:r>
            <a:endParaRPr lang="en-US" sz="2400" dirty="0"/>
          </a:p>
        </p:txBody>
      </p:sp>
      <p:sp>
        <p:nvSpPr>
          <p:cNvPr id="23" name="Text 7"/>
          <p:cNvSpPr/>
          <p:nvPr/>
        </p:nvSpPr>
        <p:spPr>
          <a:xfrm rot="21600000">
            <a:off x="2816352" y="7223760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混合学习</a:t>
            </a:r>
            <a:endParaRPr lang="en-US" sz="2400" dirty="0"/>
          </a:p>
        </p:txBody>
      </p:sp>
      <p:sp>
        <p:nvSpPr>
          <p:cNvPr id="24" name="Text 8"/>
          <p:cNvSpPr/>
          <p:nvPr/>
        </p:nvSpPr>
        <p:spPr>
          <a:xfrm rot="21600000">
            <a:off x="5742432" y="4526280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交互学习</a:t>
            </a:r>
            <a:endParaRPr lang="en-US" sz="2400" dirty="0"/>
          </a:p>
        </p:txBody>
      </p:sp>
      <p:pic>
        <p:nvPicPr>
          <p:cNvPr id="25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934456" y="6784848"/>
            <a:ext cx="1371600" cy="1371600"/>
          </a:xfrm>
          <a:prstGeom prst="rect">
            <a:avLst/>
          </a:prstGeom>
        </p:spPr>
      </p:pic>
      <p:sp>
        <p:nvSpPr>
          <p:cNvPr id="26" name="Text 9"/>
          <p:cNvSpPr/>
          <p:nvPr/>
        </p:nvSpPr>
        <p:spPr>
          <a:xfrm rot="21600000">
            <a:off x="4837176" y="11978640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学习范式演进</a:t>
            </a:r>
            <a:endParaRPr lang="en-US" sz="3400" dirty="0"/>
          </a:p>
        </p:txBody>
      </p:sp>
      <p:sp>
        <p:nvSpPr>
          <p:cNvPr id="27" name="Text 10"/>
          <p:cNvSpPr/>
          <p:nvPr/>
        </p:nvSpPr>
        <p:spPr>
          <a:xfrm rot="21600000">
            <a:off x="13432536" y="5349240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智能体通过与环境持续交互获得奖励信号来优化策略。自动驾驶中的决策系统就是典型应用，需平衡即时和长期收益。</a:t>
            </a:r>
            <a:endParaRPr lang="en-US" sz="2800" dirty="0"/>
          </a:p>
        </p:txBody>
      </p:sp>
      <p:sp>
        <p:nvSpPr>
          <p:cNvPr id="28" name="Text 11"/>
          <p:cNvSpPr/>
          <p:nvPr/>
        </p:nvSpPr>
        <p:spPr>
          <a:xfrm rot="21600000">
            <a:off x="13432536" y="437997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交互学习</a:t>
            </a:r>
            <a:endParaRPr lang="en-US" sz="4200" dirty="0"/>
          </a:p>
        </p:txBody>
      </p:sp>
      <p:sp>
        <p:nvSpPr>
          <p:cNvPr id="29" name="Text 12"/>
          <p:cNvSpPr/>
          <p:nvPr/>
        </p:nvSpPr>
        <p:spPr>
          <a:xfrm rot="21600000">
            <a:off x="13432536" y="9381744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包含状态空间、动作空间、奖励函数和策略网络。深度Q学习、策略梯度是主流算法，适用于序列决策问题。</a:t>
            </a:r>
            <a:endParaRPr lang="en-US" sz="2800" dirty="0"/>
          </a:p>
        </p:txBody>
      </p:sp>
      <p:sp>
        <p:nvSpPr>
          <p:cNvPr id="30" name="Text 13"/>
          <p:cNvSpPr/>
          <p:nvPr/>
        </p:nvSpPr>
        <p:spPr>
          <a:xfrm rot="21600000">
            <a:off x="13432536" y="8421624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核心组件</a:t>
            </a:r>
            <a:endParaRPr lang="en-US" sz="4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5989320" y="2414016"/>
            <a:ext cx="12408408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06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7735824" y="5815584"/>
            <a:ext cx="8860536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整体流程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58155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数据准备与清洗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265408" y="4855464"/>
            <a:ext cx="1837944" cy="18288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9144000" y="8467344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处理缺失值、异常值和重复数据，确保数据一致性。例如对年龄字段的负值或超过150岁的异常数据进行修正或删除。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10579608" y="758952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数据清洗</a:t>
            </a:r>
            <a:endParaRPr lang="en-US" sz="39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754344" y="4864608"/>
            <a:ext cx="1929384" cy="169164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16788384" y="8467344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监督学习需要人工标注或自动标注数据标签，需建立标注规范和质检流程。标注质量直接影响模型性能上限。</a:t>
            </a:r>
            <a:endParaRPr lang="en-US" sz="2600" dirty="0"/>
          </a:p>
        </p:txBody>
      </p:sp>
      <p:sp>
        <p:nvSpPr>
          <p:cNvPr id="13" name="Text 4"/>
          <p:cNvSpPr/>
          <p:nvPr/>
        </p:nvSpPr>
        <p:spPr>
          <a:xfrm rot="21600000">
            <a:off x="18223992" y="758952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数据标注</a:t>
            </a:r>
            <a:endParaRPr lang="en-US" sz="390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776472" y="4892040"/>
            <a:ext cx="1792224" cy="180136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 rot="21600000">
            <a:off x="1508760" y="8467344"/>
            <a:ext cx="608076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确定数据来源和获取方式，包括数据库查询、API调用或爬虫采集。需考虑数据量、质量和覆盖范围是否满足需求。</a:t>
            </a:r>
            <a:endParaRPr lang="en-US" sz="2600" dirty="0"/>
          </a:p>
        </p:txBody>
      </p:sp>
      <p:sp>
        <p:nvSpPr>
          <p:cNvPr id="16" name="Text 6"/>
          <p:cNvSpPr/>
          <p:nvPr/>
        </p:nvSpPr>
        <p:spPr>
          <a:xfrm rot="21600000">
            <a:off x="2935224" y="758952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数据收集</a:t>
            </a:r>
            <a:endParaRPr lang="en-US" sz="3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58155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特征与模型训练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799064" y="3785616"/>
            <a:ext cx="2752344" cy="277063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1000232" y="4791456"/>
            <a:ext cx="2340864" cy="7955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6240"/>
              </a:lnSpc>
              <a:buNone/>
            </a:pPr>
            <a:r>
              <a:rPr lang="en-US" sz="5200" dirty="0">
                <a:solidFill>
                  <a:srgbClr val="FFFFFF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01</a:t>
            </a:r>
            <a:endParaRPr lang="en-US" sz="5200" dirty="0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202168" y="8092440"/>
            <a:ext cx="2752344" cy="2770632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8348472" y="9098280"/>
            <a:ext cx="2459736" cy="7955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6240"/>
              </a:lnSpc>
              <a:buNone/>
            </a:pPr>
            <a:r>
              <a:rPr lang="en-US" sz="5200" dirty="0">
                <a:solidFill>
                  <a:srgbClr val="FFFFFF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02</a:t>
            </a:r>
            <a:endParaRPr lang="en-US" sz="52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86816" y="8092440"/>
            <a:ext cx="2752344" cy="2770632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3514832" y="9098280"/>
            <a:ext cx="2487168" cy="7955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6240"/>
              </a:lnSpc>
              <a:buNone/>
            </a:pPr>
            <a:r>
              <a:rPr lang="en-US" sz="5200" dirty="0">
                <a:solidFill>
                  <a:srgbClr val="FFFFFF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03</a:t>
            </a:r>
            <a:endParaRPr lang="en-US" sz="5200" dirty="0"/>
          </a:p>
        </p:txBody>
      </p:sp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00000">
            <a:off x="10378440" y="7223760"/>
            <a:ext cx="758952" cy="585216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3231368" y="7223760"/>
            <a:ext cx="758952" cy="585216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777472" y="9381744"/>
            <a:ext cx="758952" cy="585216"/>
          </a:xfrm>
          <a:prstGeom prst="rect">
            <a:avLst/>
          </a:prstGeom>
        </p:spPr>
      </p:pic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3523976" y="4928616"/>
            <a:ext cx="7342632" cy="155448"/>
          </a:xfrm>
          <a:prstGeom prst="rect">
            <a:avLst/>
          </a:prstGeom>
        </p:spPr>
      </p:pic>
      <p:sp>
        <p:nvSpPr>
          <p:cNvPr id="18" name="Text 4"/>
          <p:cNvSpPr/>
          <p:nvPr/>
        </p:nvSpPr>
        <p:spPr>
          <a:xfrm rot="21600000">
            <a:off x="14173200" y="5257800"/>
            <a:ext cx="669340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通过特征选择、转换和构造提取有效特征。例如将文本数据转换为TF-IDF向量，或对连续变量进行分箱处理。</a:t>
            </a:r>
            <a:endParaRPr lang="en-US" sz="2600" dirty="0"/>
          </a:p>
        </p:txBody>
      </p:sp>
      <p:sp>
        <p:nvSpPr>
          <p:cNvPr id="19" name="Text 5"/>
          <p:cNvSpPr/>
          <p:nvPr/>
        </p:nvSpPr>
        <p:spPr>
          <a:xfrm rot="21600000">
            <a:off x="14173200" y="422452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特征工程</a:t>
            </a:r>
            <a:endParaRPr lang="en-US" sz="3900" dirty="0"/>
          </a:p>
        </p:txBody>
      </p:sp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64792" y="9244584"/>
            <a:ext cx="6720840" cy="137160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 rot="21600000">
            <a:off x="4636008" y="852220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模型选择</a:t>
            </a:r>
            <a:endParaRPr lang="en-US" sz="3900" dirty="0"/>
          </a:p>
        </p:txBody>
      </p:sp>
      <p:sp>
        <p:nvSpPr>
          <p:cNvPr id="22" name="Text 7"/>
          <p:cNvSpPr/>
          <p:nvPr/>
        </p:nvSpPr>
        <p:spPr>
          <a:xfrm rot="21600000">
            <a:off x="1764792" y="9610344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根据问题类型和数据特点选择合适算法，如决策树适合可解释性要求高的场景，神经网络适合复杂非线性问题。</a:t>
            </a:r>
            <a:endParaRPr lang="en-US" sz="2600" dirty="0"/>
          </a:p>
        </p:txBody>
      </p:sp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873984" y="9244584"/>
            <a:ext cx="6748272" cy="137160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 rot="21600000">
            <a:off x="16532352" y="9610344"/>
            <a:ext cx="608076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设置超参数并训练模型，使用交叉验证评估性能。通过网格搜索或随机搜索寻找最优参数组合。</a:t>
            </a:r>
            <a:endParaRPr lang="en-US" sz="2600" dirty="0"/>
          </a:p>
        </p:txBody>
      </p:sp>
      <p:sp>
        <p:nvSpPr>
          <p:cNvPr id="25" name="Text 9"/>
          <p:cNvSpPr/>
          <p:nvPr/>
        </p:nvSpPr>
        <p:spPr>
          <a:xfrm rot="21600000">
            <a:off x="16532352" y="852220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训练优化</a:t>
            </a:r>
            <a:endParaRPr lang="en-US" sz="3900" dirty="0"/>
          </a:p>
        </p:txBody>
      </p:sp>
      <p:sp>
        <p:nvSpPr>
          <p:cNvPr id="26" name="文本框 25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459943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部署与迭代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5407640" y="9134856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评估测试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 rot="21600000">
            <a:off x="14767560" y="9738360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验证模型性能</a:t>
            </a:r>
            <a:endParaRPr lang="en-US" sz="1800" dirty="0"/>
          </a:p>
        </p:txBody>
      </p:sp>
      <p:sp>
        <p:nvSpPr>
          <p:cNvPr id="10" name="Text 3"/>
          <p:cNvSpPr/>
          <p:nvPr/>
        </p:nvSpPr>
        <p:spPr>
          <a:xfrm rot="21600000">
            <a:off x="10735056" y="11283696"/>
            <a:ext cx="3026664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机器学习流程</a:t>
            </a:r>
            <a:endParaRPr lang="en-US" sz="2800" dirty="0"/>
          </a:p>
        </p:txBody>
      </p:sp>
      <p:sp>
        <p:nvSpPr>
          <p:cNvPr id="11" name="Text 4"/>
          <p:cNvSpPr/>
          <p:nvPr/>
        </p:nvSpPr>
        <p:spPr>
          <a:xfrm rot="21600000">
            <a:off x="11237976" y="9134856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模型训练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 rot="21600000">
            <a:off x="10607040" y="9738360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训练优化模型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 rot="21600000">
            <a:off x="7095744" y="9144000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特征工程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 rot="21600000">
            <a:off x="6464808" y="9747504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提取有效特征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 rot="21600000">
            <a:off x="2962656" y="9144000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数据准备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 rot="21600000">
            <a:off x="2313432" y="9747504"/>
            <a:ext cx="313639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收集清洗数据</a:t>
            </a:r>
            <a:endParaRPr lang="en-US" sz="18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37944" y="7516368"/>
            <a:ext cx="4078224" cy="1042416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52744" y="7516368"/>
            <a:ext cx="4105656" cy="104241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094976" y="7516368"/>
            <a:ext cx="4114800" cy="104241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 rot="21600000">
            <a:off x="2962656" y="788212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数据采集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 rot="21600000">
            <a:off x="7114032" y="788212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特征处理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 rot="21600000">
            <a:off x="11265408" y="788212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模型开发</a:t>
            </a:r>
            <a:endParaRPr lang="en-US" sz="22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29768" y="9198864"/>
            <a:ext cx="2843784" cy="100584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544568" y="9198864"/>
            <a:ext cx="2843784" cy="100584"/>
          </a:xfrm>
          <a:prstGeom prst="rect">
            <a:avLst/>
          </a:prstGeom>
        </p:spPr>
      </p:pic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8686800" y="9198864"/>
            <a:ext cx="2843784" cy="100584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264640" y="7516368"/>
            <a:ext cx="4105656" cy="1042416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 rot="21600000">
            <a:off x="15389352" y="788212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模型验证</a:t>
            </a:r>
            <a:endParaRPr lang="en-US" sz="2200" dirty="0"/>
          </a:p>
        </p:txBody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2865608" y="9198864"/>
            <a:ext cx="2843784" cy="100584"/>
          </a:xfrm>
          <a:prstGeom prst="rect">
            <a:avLst/>
          </a:prstGeom>
        </p:spPr>
      </p:pic>
      <p:pic>
        <p:nvPicPr>
          <p:cNvPr id="29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37944" y="6885432"/>
            <a:ext cx="20628864" cy="950976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 rot="21600000">
            <a:off x="19531584" y="9134856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部署应用</a:t>
            </a:r>
            <a:endParaRPr lang="en-US" sz="2200" dirty="0"/>
          </a:p>
        </p:txBody>
      </p:sp>
      <p:sp>
        <p:nvSpPr>
          <p:cNvPr id="31" name="Text 15"/>
          <p:cNvSpPr/>
          <p:nvPr/>
        </p:nvSpPr>
        <p:spPr>
          <a:xfrm rot="21600000">
            <a:off x="18909792" y="9738360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上线持续优化</a:t>
            </a:r>
            <a:endParaRPr lang="en-US" sz="1800" dirty="0"/>
          </a:p>
        </p:txBody>
      </p:sp>
      <p:pic>
        <p:nvPicPr>
          <p:cNvPr id="32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406872" y="7516368"/>
            <a:ext cx="4105656" cy="1042416"/>
          </a:xfrm>
          <a:prstGeom prst="rect">
            <a:avLst/>
          </a:prstGeom>
        </p:spPr>
      </p:pic>
      <p:sp>
        <p:nvSpPr>
          <p:cNvPr id="33" name="Text 16"/>
          <p:cNvSpPr/>
          <p:nvPr/>
        </p:nvSpPr>
        <p:spPr>
          <a:xfrm rot="21600000">
            <a:off x="19531584" y="788212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生产部署</a:t>
            </a:r>
            <a:endParaRPr lang="en-US" sz="2200" dirty="0"/>
          </a:p>
        </p:txBody>
      </p:sp>
      <p:pic>
        <p:nvPicPr>
          <p:cNvPr id="34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7007840" y="9198864"/>
            <a:ext cx="2843784" cy="100584"/>
          </a:xfrm>
          <a:prstGeom prst="rect">
            <a:avLst/>
          </a:prstGeom>
        </p:spPr>
      </p:pic>
      <p:sp>
        <p:nvSpPr>
          <p:cNvPr id="35" name="Text 17"/>
          <p:cNvSpPr/>
          <p:nvPr/>
        </p:nvSpPr>
        <p:spPr>
          <a:xfrm rot="21600000">
            <a:off x="13423392" y="4379976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收集新数据反馈，定期重新训练模型以适应数据分布变化。建立自动化流水线实现模型版本管理和AB测试。</a:t>
            </a:r>
            <a:endParaRPr lang="en-US" sz="2800" dirty="0"/>
          </a:p>
        </p:txBody>
      </p:sp>
      <p:sp>
        <p:nvSpPr>
          <p:cNvPr id="36" name="Text 18"/>
          <p:cNvSpPr/>
          <p:nvPr/>
        </p:nvSpPr>
        <p:spPr>
          <a:xfrm rot="21600000">
            <a:off x="13423392" y="341071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持续迭代</a:t>
            </a:r>
            <a:endParaRPr lang="en-US" sz="4200" dirty="0"/>
          </a:p>
        </p:txBody>
      </p:sp>
      <p:pic>
        <p:nvPicPr>
          <p:cNvPr id="37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801600" y="3557016"/>
            <a:ext cx="320040" cy="320040"/>
          </a:xfrm>
          <a:prstGeom prst="rect">
            <a:avLst/>
          </a:prstGeom>
        </p:spPr>
      </p:pic>
      <p:sp>
        <p:nvSpPr>
          <p:cNvPr id="38" name="Text 19"/>
          <p:cNvSpPr/>
          <p:nvPr/>
        </p:nvSpPr>
        <p:spPr>
          <a:xfrm rot="21600000">
            <a:off x="2944368" y="4379976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将训练好的模型封装为API服务或嵌入应用系统。需考虑性能优化、监控和容错机制，确保线上稳定运行。</a:t>
            </a:r>
            <a:endParaRPr lang="en-US" sz="2800" dirty="0"/>
          </a:p>
        </p:txBody>
      </p:sp>
      <p:sp>
        <p:nvSpPr>
          <p:cNvPr id="39" name="Text 20"/>
          <p:cNvSpPr/>
          <p:nvPr/>
        </p:nvSpPr>
        <p:spPr>
          <a:xfrm rot="21600000">
            <a:off x="2944368" y="341071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模型部署</a:t>
            </a:r>
            <a:endParaRPr lang="en-US" sz="4200" dirty="0"/>
          </a:p>
        </p:txBody>
      </p:sp>
      <p:pic>
        <p:nvPicPr>
          <p:cNvPr id="40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322576" y="3557016"/>
            <a:ext cx="320040" cy="32004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6153912" y="2414016"/>
            <a:ext cx="12070080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07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7050024" y="5815584"/>
            <a:ext cx="10232136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数据集概念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基础定义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096744" y="6035040"/>
            <a:ext cx="4443984" cy="142646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120872" y="4251960"/>
            <a:ext cx="2414016" cy="173736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081760" y="7516368"/>
            <a:ext cx="6473952" cy="1426464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130784" y="8988552"/>
            <a:ext cx="8394192" cy="1335024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16358616" y="5321808"/>
            <a:ext cx="192938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预测值</a:t>
            </a:r>
            <a:endParaRPr lang="en-US" sz="2000" dirty="0"/>
          </a:p>
        </p:txBody>
      </p:sp>
      <p:sp>
        <p:nvSpPr>
          <p:cNvPr id="13" name="Text 2"/>
          <p:cNvSpPr/>
          <p:nvPr/>
        </p:nvSpPr>
        <p:spPr>
          <a:xfrm rot="21600000">
            <a:off x="16632936" y="6620256"/>
            <a:ext cx="1399032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训练集</a:t>
            </a:r>
            <a:endParaRPr lang="en-US" sz="2000" dirty="0"/>
          </a:p>
        </p:txBody>
      </p:sp>
      <p:sp>
        <p:nvSpPr>
          <p:cNvPr id="14" name="Text 3"/>
          <p:cNvSpPr/>
          <p:nvPr/>
        </p:nvSpPr>
        <p:spPr>
          <a:xfrm rot="21600000">
            <a:off x="16514064" y="8092440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特征处理</a:t>
            </a:r>
            <a:endParaRPr lang="en-US" sz="2000" dirty="0"/>
          </a:p>
        </p:txBody>
      </p:sp>
      <p:sp>
        <p:nvSpPr>
          <p:cNvPr id="15" name="Text 4"/>
          <p:cNvSpPr/>
          <p:nvPr/>
        </p:nvSpPr>
        <p:spPr>
          <a:xfrm rot="21600000">
            <a:off x="19110960" y="7415784"/>
            <a:ext cx="2185416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4CC2A7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02</a:t>
            </a:r>
            <a:endParaRPr lang="en-US" sz="48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0043648" y="8156448"/>
            <a:ext cx="1371600" cy="100584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 rot="21600000">
            <a:off x="17172432" y="4626864"/>
            <a:ext cx="2185416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4CC2A7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04</a:t>
            </a:r>
            <a:endParaRPr lang="en-US" sz="4800" dirty="0"/>
          </a:p>
        </p:txBody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095976" y="5358384"/>
            <a:ext cx="1371600" cy="100584"/>
          </a:xfrm>
          <a:prstGeom prst="rect">
            <a:avLst/>
          </a:prstGeom>
        </p:spPr>
      </p:pic>
      <p:sp>
        <p:nvSpPr>
          <p:cNvPr id="19" name="Text 6"/>
          <p:cNvSpPr/>
          <p:nvPr/>
        </p:nvSpPr>
        <p:spPr>
          <a:xfrm rot="21600000">
            <a:off x="18068544" y="5971032"/>
            <a:ext cx="2185416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79DDB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03</a:t>
            </a:r>
            <a:endParaRPr lang="en-US" sz="480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964656" y="6684264"/>
            <a:ext cx="1371600" cy="118872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 rot="21600000">
            <a:off x="20089368" y="8833104"/>
            <a:ext cx="2185416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4CC2A7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01</a:t>
            </a:r>
            <a:endParaRPr lang="en-US" sz="4800" dirty="0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1022056" y="9564624"/>
            <a:ext cx="1371600" cy="100584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 rot="21600000">
            <a:off x="16495776" y="9537192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原始数据</a:t>
            </a:r>
            <a:endParaRPr lang="en-US" sz="2000" dirty="0"/>
          </a:p>
        </p:txBody>
      </p:sp>
      <p:sp>
        <p:nvSpPr>
          <p:cNvPr id="24" name="Text 9"/>
          <p:cNvSpPr/>
          <p:nvPr/>
        </p:nvSpPr>
        <p:spPr>
          <a:xfrm rot="21600000">
            <a:off x="15489936" y="10835640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数据层次结构</a:t>
            </a:r>
            <a:endParaRPr lang="en-US" sz="3400" dirty="0"/>
          </a:p>
        </p:txBody>
      </p:sp>
      <p:sp>
        <p:nvSpPr>
          <p:cNvPr id="25" name="Text 10"/>
          <p:cNvSpPr/>
          <p:nvPr/>
        </p:nvSpPr>
        <p:spPr>
          <a:xfrm rot="21600000">
            <a:off x="2359152" y="770839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训练集用于模型训练，验证集用于超参数调优，测试集用于最终评估。典型比例为6:2:2，需保证分布一致性。</a:t>
            </a:r>
            <a:endParaRPr lang="en-US" sz="2600" dirty="0"/>
          </a:p>
        </p:txBody>
      </p:sp>
      <p:sp>
        <p:nvSpPr>
          <p:cNvPr id="26" name="Text 11"/>
          <p:cNvSpPr/>
          <p:nvPr/>
        </p:nvSpPr>
        <p:spPr>
          <a:xfrm rot="21600000">
            <a:off x="2359152" y="68214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数据划分</a:t>
            </a:r>
            <a:endParaRPr lang="en-US" sz="3900" dirty="0"/>
          </a:p>
        </p:txBody>
      </p:sp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44752" y="6803136"/>
            <a:ext cx="576072" cy="576072"/>
          </a:xfrm>
          <a:prstGeom prst="rect">
            <a:avLst/>
          </a:prstGeom>
        </p:spPr>
      </p:pic>
      <p:sp>
        <p:nvSpPr>
          <p:cNvPr id="28" name="Text 12"/>
          <p:cNvSpPr/>
          <p:nvPr/>
        </p:nvSpPr>
        <p:spPr>
          <a:xfrm rot="21600000">
            <a:off x="2350008" y="1063447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数据质量直接影响模型上限，需确保样本代表性、无偏性和完整性。噪声数据和异常值会显著降低模型性能。</a:t>
            </a:r>
            <a:endParaRPr lang="en-US" sz="2600" dirty="0"/>
          </a:p>
        </p:txBody>
      </p:sp>
      <p:sp>
        <p:nvSpPr>
          <p:cNvPr id="29" name="Text 13"/>
          <p:cNvSpPr/>
          <p:nvPr/>
        </p:nvSpPr>
        <p:spPr>
          <a:xfrm rot="21600000">
            <a:off x="2350008" y="97932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样本质量</a:t>
            </a:r>
            <a:endParaRPr lang="en-US" sz="3900" dirty="0"/>
          </a:p>
        </p:txBody>
      </p:sp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536192" y="9884664"/>
            <a:ext cx="365760" cy="466344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 rot="21600000">
            <a:off x="2359152" y="4727448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数据集是机器学习任务中使用的一组数据样本集合，每个样本包含特征和可能的标签。特征反映样本属性，标签是预测目标。</a:t>
            </a:r>
            <a:endParaRPr lang="en-US" sz="2600" dirty="0"/>
          </a:p>
        </p:txBody>
      </p:sp>
      <p:sp>
        <p:nvSpPr>
          <p:cNvPr id="32" name="Text 15"/>
          <p:cNvSpPr/>
          <p:nvPr/>
        </p:nvSpPr>
        <p:spPr>
          <a:xfrm rot="21600000">
            <a:off x="2359152" y="3858768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数据集构成</a:t>
            </a:r>
            <a:endParaRPr lang="en-US" sz="3900" dirty="0"/>
          </a:p>
        </p:txBody>
      </p:sp>
      <p:pic>
        <p:nvPicPr>
          <p:cNvPr id="33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536192" y="3941064"/>
            <a:ext cx="393192" cy="49377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459943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数据集样式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71016" y="4535424"/>
            <a:ext cx="9473184" cy="698601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22808" y="4700016"/>
            <a:ext cx="320040" cy="32004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14173200" y="5541264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以表格形式组织，每行代表一个样本，列代表特征。如房价预测中的面积、朝向等结构化特征。</a:t>
            </a:r>
            <a:endParaRPr lang="en-US" sz="2800" dirty="0"/>
          </a:p>
        </p:txBody>
      </p:sp>
      <p:sp>
        <p:nvSpPr>
          <p:cNvPr id="11" name="Text 2"/>
          <p:cNvSpPr/>
          <p:nvPr/>
        </p:nvSpPr>
        <p:spPr>
          <a:xfrm rot="21600000">
            <a:off x="14173200" y="4572000"/>
            <a:ext cx="4005072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结构化数据</a:t>
            </a:r>
            <a:endParaRPr lang="en-US" sz="42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22808" y="8741664"/>
            <a:ext cx="320040" cy="32004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4173200" y="9573768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包括图像、文本、音频等，需通过特征提取转换为数值表示。如CNN处理图像，NLP模型处理文本序列。</a:t>
            </a:r>
            <a:endParaRPr lang="en-US" sz="2800" dirty="0"/>
          </a:p>
        </p:txBody>
      </p:sp>
      <p:sp>
        <p:nvSpPr>
          <p:cNvPr id="14" name="Text 4"/>
          <p:cNvSpPr/>
          <p:nvPr/>
        </p:nvSpPr>
        <p:spPr>
          <a:xfrm rot="21600000">
            <a:off x="14173200" y="8613648"/>
            <a:ext cx="4535424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非结构化数据</a:t>
            </a:r>
            <a:endParaRPr lang="en-US" sz="4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5971032" y="2414016"/>
            <a:ext cx="12435840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08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6373368" y="5815584"/>
            <a:ext cx="11585448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数据处理知识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6419088" y="2414016"/>
            <a:ext cx="11548872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01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5010912" y="5815584"/>
            <a:ext cx="14310360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机器学习基础定义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383280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重要性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679192" y="4343400"/>
            <a:ext cx="5541264" cy="701344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209544" y="4151376"/>
            <a:ext cx="1819656" cy="393192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3319272" y="6373368"/>
            <a:ext cx="4270248" cy="28437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数据质量直接决定模型性能天花板，即使算法再优秀也无法突破数据本身的限制。高质量数据是模型成功的基础。</a:t>
            </a:r>
            <a:endParaRPr lang="en-US" sz="2600" dirty="0"/>
          </a:p>
        </p:txBody>
      </p:sp>
      <p:sp>
        <p:nvSpPr>
          <p:cNvPr id="11" name="Text 2"/>
          <p:cNvSpPr/>
          <p:nvPr/>
        </p:nvSpPr>
        <p:spPr>
          <a:xfrm rot="21600000">
            <a:off x="3319272" y="5449824"/>
            <a:ext cx="539496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数据决定上限</a:t>
            </a:r>
            <a:endParaRPr lang="en-US" sz="39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36608" y="4343400"/>
            <a:ext cx="5541264" cy="7013448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0067544" y="6373368"/>
            <a:ext cx="4270248" cy="28437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特征工程将原始数据转化为模型可理解的形式，好的特征可以简化模型复杂度并提升性能。特征质量比算法选择更重要。</a:t>
            </a:r>
            <a:endParaRPr lang="en-US" sz="2600" dirty="0"/>
          </a:p>
        </p:txBody>
      </p:sp>
      <p:sp>
        <p:nvSpPr>
          <p:cNvPr id="14" name="Text 4"/>
          <p:cNvSpPr/>
          <p:nvPr/>
        </p:nvSpPr>
        <p:spPr>
          <a:xfrm rot="21600000">
            <a:off x="10067544" y="5449824"/>
            <a:ext cx="541324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特征工程价值</a:t>
            </a:r>
            <a:endParaRPr lang="en-US" sz="39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948672" y="4151376"/>
            <a:ext cx="1819656" cy="393192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194024" y="4343400"/>
            <a:ext cx="5541264" cy="7013448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 rot="21600000">
            <a:off x="16824960" y="6373368"/>
            <a:ext cx="4270248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数据分布会随时间变化，需要持续监控和更新数据。模型性能下降往往源于数据分布偏移而非算法本身。</a:t>
            </a:r>
            <a:endParaRPr lang="en-US" sz="2600" dirty="0"/>
          </a:p>
        </p:txBody>
      </p:sp>
      <p:sp>
        <p:nvSpPr>
          <p:cNvPr id="18" name="Text 6"/>
          <p:cNvSpPr/>
          <p:nvPr/>
        </p:nvSpPr>
        <p:spPr>
          <a:xfrm rot="21600000">
            <a:off x="16824960" y="5449824"/>
            <a:ext cx="525780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持续优化需求</a:t>
            </a:r>
            <a:endParaRPr lang="en-US" sz="39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696944" y="4151376"/>
            <a:ext cx="1819656" cy="39319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459943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预处理操作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857232" y="5650992"/>
            <a:ext cx="3520440" cy="441655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4374368" y="9345168"/>
            <a:ext cx="7616952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通过聚合、抽样或降维减少数据量但保持完整性。如使用PCA降低特征维度，或对大数据集进行分层抽样。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14374368" y="84856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数据规约</a:t>
            </a:r>
            <a:endParaRPr lang="en-US" sz="3900" dirty="0"/>
          </a:p>
        </p:txBody>
      </p:sp>
      <p:sp>
        <p:nvSpPr>
          <p:cNvPr id="11" name="Text 3"/>
          <p:cNvSpPr/>
          <p:nvPr/>
        </p:nvSpPr>
        <p:spPr>
          <a:xfrm rot="21600000">
            <a:off x="14374368" y="5541264"/>
            <a:ext cx="7616952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合并多个数据源，解决命名冲突和冗余问题。需统一数据单位和格式，处理实体识别问题。</a:t>
            </a:r>
            <a:endParaRPr lang="en-US" sz="2600" dirty="0"/>
          </a:p>
        </p:txBody>
      </p:sp>
      <p:sp>
        <p:nvSpPr>
          <p:cNvPr id="12" name="Text 4"/>
          <p:cNvSpPr/>
          <p:nvPr/>
        </p:nvSpPr>
        <p:spPr>
          <a:xfrm rot="21600000">
            <a:off x="14374368" y="467258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数据集成</a:t>
            </a:r>
            <a:endParaRPr lang="en-US" sz="3900" dirty="0"/>
          </a:p>
        </p:txBody>
      </p:sp>
      <p:sp>
        <p:nvSpPr>
          <p:cNvPr id="13" name="Text 5"/>
          <p:cNvSpPr/>
          <p:nvPr/>
        </p:nvSpPr>
        <p:spPr>
          <a:xfrm rot="21600000">
            <a:off x="2359152" y="7443216"/>
            <a:ext cx="7598664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处理缺失值（删除或填充）、平滑噪声数据、识别并处理异常值。例如用中位数填充年龄缺失值，用3σ原则检测异常点。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2359152" y="6574536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数据清理</a:t>
            </a:r>
            <a:endParaRPr lang="en-US" sz="3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4599432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脏数据问题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592056" y="3922776"/>
            <a:ext cx="3044952" cy="433425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234672" y="3922776"/>
            <a:ext cx="2569464" cy="4087368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277856" y="7434072"/>
            <a:ext cx="4050792" cy="172821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786616" y="6080760"/>
            <a:ext cx="905256" cy="100584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100000">
            <a:off x="14392656" y="5001768"/>
            <a:ext cx="1536192" cy="100584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047776">
            <a:off x="12499848" y="9308592"/>
            <a:ext cx="1380744" cy="100584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659368" y="5943600"/>
            <a:ext cx="969264" cy="100584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 rot="21600000">
            <a:off x="2221992" y="6601968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包含缺失值或属性不全的记录，如用户画像中缺少关键行为数据。需分析缺失机制后选择适当处理方式。</a:t>
            </a:r>
            <a:endParaRPr lang="en-US" sz="2600" dirty="0"/>
          </a:p>
        </p:txBody>
      </p:sp>
      <p:sp>
        <p:nvSpPr>
          <p:cNvPr id="16" name="Text 2"/>
          <p:cNvSpPr/>
          <p:nvPr/>
        </p:nvSpPr>
        <p:spPr>
          <a:xfrm rot="21600000">
            <a:off x="4892040" y="5779008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不完整数据</a:t>
            </a:r>
            <a:endParaRPr lang="en-US" sz="3600" dirty="0"/>
          </a:p>
        </p:txBody>
      </p:sp>
      <p:sp>
        <p:nvSpPr>
          <p:cNvPr id="17" name="Text 3"/>
          <p:cNvSpPr/>
          <p:nvPr/>
        </p:nvSpPr>
        <p:spPr>
          <a:xfrm rot="21600000">
            <a:off x="16066008" y="5148072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测量误差或随机波动导致的错误值，如传感器异常读数。可通过平滑技术或统计方法识别处理。</a:t>
            </a:r>
            <a:endParaRPr lang="en-US" sz="2600" dirty="0"/>
          </a:p>
        </p:txBody>
      </p:sp>
      <p:sp>
        <p:nvSpPr>
          <p:cNvPr id="18" name="Text 4"/>
          <p:cNvSpPr/>
          <p:nvPr/>
        </p:nvSpPr>
        <p:spPr>
          <a:xfrm rot="21600000">
            <a:off x="16066008" y="431596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噪声数据</a:t>
            </a:r>
            <a:endParaRPr lang="en-US" sz="3600" dirty="0"/>
          </a:p>
        </p:txBody>
      </p:sp>
      <p:sp>
        <p:nvSpPr>
          <p:cNvPr id="19" name="Text 5"/>
          <p:cNvSpPr/>
          <p:nvPr/>
        </p:nvSpPr>
        <p:spPr>
          <a:xfrm rot="21600000">
            <a:off x="14237208" y="10195560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数据矛盾或格式不统一，如日期格式混用。需建立数据清洗规则，统一数据表示形式。</a:t>
            </a:r>
            <a:endParaRPr lang="en-US" sz="2600" dirty="0"/>
          </a:p>
        </p:txBody>
      </p:sp>
      <p:sp>
        <p:nvSpPr>
          <p:cNvPr id="20" name="Text 6"/>
          <p:cNvSpPr/>
          <p:nvPr/>
        </p:nvSpPr>
        <p:spPr>
          <a:xfrm rot="21600000">
            <a:off x="14237208" y="9372600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不一致数据</a:t>
            </a:r>
            <a:endParaRPr 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5212080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数据转换方法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4809744" y="9656064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将不同量纲的特征转换到相同尺度，如Z-score标准化。避免数值范围大的特征主导模型训练。</a:t>
            </a:r>
            <a:endParaRPr lang="en-US" sz="2600" dirty="0"/>
          </a:p>
        </p:txBody>
      </p:sp>
      <p:sp>
        <p:nvSpPr>
          <p:cNvPr id="9" name="Text 2"/>
          <p:cNvSpPr/>
          <p:nvPr/>
        </p:nvSpPr>
        <p:spPr>
          <a:xfrm rot="21600000">
            <a:off x="4809744" y="8814816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标准化处理</a:t>
            </a:r>
            <a:endParaRPr lang="en-US" sz="3600" dirty="0"/>
          </a:p>
        </p:txBody>
      </p:sp>
      <p:sp>
        <p:nvSpPr>
          <p:cNvPr id="10" name="Text 3"/>
          <p:cNvSpPr/>
          <p:nvPr/>
        </p:nvSpPr>
        <p:spPr>
          <a:xfrm rot="21600000">
            <a:off x="10460736" y="4928616"/>
            <a:ext cx="609904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将连续值分段为离散区间，如将年龄分为儿童、青年等。可简化模型并增强鲁棒性。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10460736" y="4087368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离散化处理</a:t>
            </a:r>
            <a:endParaRPr lang="en-US" sz="3600" dirty="0"/>
          </a:p>
        </p:txBody>
      </p:sp>
      <p:sp>
        <p:nvSpPr>
          <p:cNvPr id="12" name="Text 5"/>
          <p:cNvSpPr/>
          <p:nvPr/>
        </p:nvSpPr>
        <p:spPr>
          <a:xfrm rot="21600000">
            <a:off x="16386048" y="9665208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通过现有特征组合生成新特征，如计算BMI指数。需结合领域知识创造有意义的衍生特征。</a:t>
            </a:r>
            <a:endParaRPr lang="en-US" sz="2600" dirty="0"/>
          </a:p>
        </p:txBody>
      </p:sp>
      <p:sp>
        <p:nvSpPr>
          <p:cNvPr id="13" name="Text 6"/>
          <p:cNvSpPr/>
          <p:nvPr/>
        </p:nvSpPr>
        <p:spPr>
          <a:xfrm rot="21600000">
            <a:off x="16386048" y="882396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特征构造</a:t>
            </a:r>
            <a:endParaRPr lang="en-US" sz="3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359152" y="7827264"/>
            <a:ext cx="20290536" cy="137160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029200" y="7534656"/>
            <a:ext cx="155448" cy="630936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753344" y="7543800"/>
            <a:ext cx="155448" cy="630936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486632" y="7534656"/>
            <a:ext cx="155448" cy="630936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19072" y="6867144"/>
            <a:ext cx="1901952" cy="1901952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340864" y="7488936"/>
            <a:ext cx="649224" cy="64922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特征选择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78024" y="4251960"/>
            <a:ext cx="4105656" cy="627278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59736" y="4087368"/>
            <a:ext cx="4105656" cy="173736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693408" y="4306824"/>
            <a:ext cx="4105656" cy="620877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693408" y="4087368"/>
            <a:ext cx="4105656" cy="173736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3529584" y="4599432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过滤法</a:t>
            </a:r>
            <a:endParaRPr lang="en-US" sz="2800" dirty="0"/>
          </a:p>
        </p:txBody>
      </p:sp>
      <p:sp>
        <p:nvSpPr>
          <p:cNvPr id="13" name="Text 2"/>
          <p:cNvSpPr/>
          <p:nvPr/>
        </p:nvSpPr>
        <p:spPr>
          <a:xfrm rot="21600000">
            <a:off x="7763256" y="4599432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包装法</a:t>
            </a:r>
            <a:endParaRPr lang="en-US" sz="2800" dirty="0"/>
          </a:p>
        </p:txBody>
      </p:sp>
      <p:sp>
        <p:nvSpPr>
          <p:cNvPr id="14" name="Text 3"/>
          <p:cNvSpPr/>
          <p:nvPr/>
        </p:nvSpPr>
        <p:spPr>
          <a:xfrm rot="21600000">
            <a:off x="3694176" y="6876288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计算高效</a:t>
            </a:r>
            <a:endParaRPr lang="en-US" sz="2800" dirty="0"/>
          </a:p>
        </p:txBody>
      </p:sp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063240" y="6867144"/>
            <a:ext cx="384048" cy="384048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 rot="21600000">
            <a:off x="3694176" y="7854696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独立评估</a:t>
            </a:r>
            <a:endParaRPr lang="en-US" sz="2800" dirty="0"/>
          </a:p>
        </p:txBody>
      </p:sp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099816" y="7891272"/>
            <a:ext cx="320040" cy="356616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 rot="21600000">
            <a:off x="3694176" y="8833104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4CC2A7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通用性强</a:t>
            </a:r>
            <a:endParaRPr lang="en-US" sz="2800" dirty="0"/>
          </a:p>
        </p:txBody>
      </p:sp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108960" y="8878824"/>
            <a:ext cx="283464" cy="356616"/>
          </a:xfrm>
          <a:prstGeom prst="rect">
            <a:avLst/>
          </a:prstGeom>
        </p:spPr>
      </p:pic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406640" y="6867144"/>
            <a:ext cx="402336" cy="402336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 rot="21600000">
            <a:off x="8055864" y="6876288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计算量大</a:t>
            </a:r>
            <a:endParaRPr lang="en-US" sz="2800" dirty="0"/>
          </a:p>
        </p:txBody>
      </p:sp>
      <p:sp>
        <p:nvSpPr>
          <p:cNvPr id="22" name="Text 7"/>
          <p:cNvSpPr/>
          <p:nvPr/>
        </p:nvSpPr>
        <p:spPr>
          <a:xfrm rot="21600000">
            <a:off x="8055864" y="7854696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考虑交互</a:t>
            </a:r>
            <a:endParaRPr lang="en-US" sz="2800" dirty="0"/>
          </a:p>
        </p:txBody>
      </p:sp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7434072" y="7872984"/>
            <a:ext cx="356616" cy="356616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 rot="21600000">
            <a:off x="8055864" y="8833104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9DDBE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针对模型</a:t>
            </a:r>
            <a:endParaRPr lang="en-US" sz="2800" dirty="0"/>
          </a:p>
        </p:txBody>
      </p:sp>
      <p:sp>
        <p:nvSpPr>
          <p:cNvPr id="25" name="Text 9"/>
          <p:cNvSpPr/>
          <p:nvPr/>
        </p:nvSpPr>
        <p:spPr>
          <a:xfrm rot="21600000">
            <a:off x="4800600" y="11000232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特征选择方法</a:t>
            </a:r>
            <a:endParaRPr lang="en-US" sz="3400" dirty="0"/>
          </a:p>
        </p:txBody>
      </p:sp>
      <p:pic>
        <p:nvPicPr>
          <p:cNvPr id="2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7415784" y="8842248"/>
            <a:ext cx="384048" cy="402336"/>
          </a:xfrm>
          <a:prstGeom prst="rect">
            <a:avLst/>
          </a:prstGeom>
        </p:spPr>
      </p:pic>
      <p:sp>
        <p:nvSpPr>
          <p:cNvPr id="27" name="Text 10"/>
          <p:cNvSpPr/>
          <p:nvPr/>
        </p:nvSpPr>
        <p:spPr>
          <a:xfrm rot="21600000">
            <a:off x="13432536" y="5349240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减少无关特征可降低过拟合风险，提高模型泛化能力。特征过多会导致维度灾难，增加计算成本。</a:t>
            </a:r>
            <a:endParaRPr lang="en-US" sz="2800" dirty="0"/>
          </a:p>
        </p:txBody>
      </p:sp>
      <p:sp>
        <p:nvSpPr>
          <p:cNvPr id="28" name="Text 11"/>
          <p:cNvSpPr/>
          <p:nvPr/>
        </p:nvSpPr>
        <p:spPr>
          <a:xfrm rot="21600000">
            <a:off x="13432536" y="4379976"/>
            <a:ext cx="2935224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必要性</a:t>
            </a:r>
            <a:endParaRPr lang="en-US" sz="4200" dirty="0"/>
          </a:p>
        </p:txBody>
      </p:sp>
      <p:sp>
        <p:nvSpPr>
          <p:cNvPr id="29" name="Text 12"/>
          <p:cNvSpPr/>
          <p:nvPr/>
        </p:nvSpPr>
        <p:spPr>
          <a:xfrm rot="21600000">
            <a:off x="13432536" y="9381744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过滤法计算高效但忽略特征交互，包装法效果更好但计算量大，嵌入法平衡两者但依赖特定模型。</a:t>
            </a:r>
            <a:endParaRPr lang="en-US" sz="2800" dirty="0"/>
          </a:p>
        </p:txBody>
      </p:sp>
      <p:sp>
        <p:nvSpPr>
          <p:cNvPr id="30" name="Text 13"/>
          <p:cNvSpPr/>
          <p:nvPr/>
        </p:nvSpPr>
        <p:spPr>
          <a:xfrm rot="21600000">
            <a:off x="13432536" y="8421624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方法对比</a:t>
            </a:r>
            <a:endParaRPr lang="en-US" sz="4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6025896" y="2414016"/>
            <a:ext cx="12335256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09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6373368" y="5815584"/>
            <a:ext cx="11585448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监督学习示例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学习阶段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5087600" y="4745736"/>
            <a:ext cx="70134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收集包含城市、年龄等特征及是否为篮球运动员的标签数据。数据需覆盖不同年龄段和地域，确保样本多样性。</a:t>
            </a:r>
            <a:endParaRPr lang="en-US" sz="2600" dirty="0"/>
          </a:p>
        </p:txBody>
      </p:sp>
      <p:sp>
        <p:nvSpPr>
          <p:cNvPr id="9" name="Text 2"/>
          <p:cNvSpPr/>
          <p:nvPr/>
        </p:nvSpPr>
        <p:spPr>
          <a:xfrm rot="21600000">
            <a:off x="15096744" y="390448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数据准备</a:t>
            </a:r>
            <a:endParaRPr lang="en-US" sz="3600" dirty="0"/>
          </a:p>
        </p:txBody>
      </p:sp>
      <p:sp>
        <p:nvSpPr>
          <p:cNvPr id="10" name="Text 3"/>
          <p:cNvSpPr/>
          <p:nvPr/>
        </p:nvSpPr>
        <p:spPr>
          <a:xfrm rot="21600000">
            <a:off x="15087600" y="10149840"/>
            <a:ext cx="70134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构建决策树模型学习特征与标签的映射关系。模型自动学习决策规则，如“城市=Miami→概率+0.7“。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15096744" y="930859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模型训练</a:t>
            </a:r>
            <a:endParaRPr lang="en-US" sz="3600" dirty="0"/>
          </a:p>
        </p:txBody>
      </p:sp>
      <p:sp>
        <p:nvSpPr>
          <p:cNvPr id="12" name="Text 5"/>
          <p:cNvSpPr/>
          <p:nvPr/>
        </p:nvSpPr>
        <p:spPr>
          <a:xfrm rot="21600000">
            <a:off x="2221992" y="7443216"/>
            <a:ext cx="702259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识别关键判别特征，如发现Miami居民篮球运动员比例较高。通过统计方法验证特征与标签的相关性。</a:t>
            </a:r>
            <a:endParaRPr lang="en-US" sz="2600" dirty="0"/>
          </a:p>
        </p:txBody>
      </p:sp>
      <p:sp>
        <p:nvSpPr>
          <p:cNvPr id="13" name="Text 6"/>
          <p:cNvSpPr/>
          <p:nvPr/>
        </p:nvSpPr>
        <p:spPr>
          <a:xfrm rot="21600000">
            <a:off x="6291072" y="660196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特征分析</a:t>
            </a:r>
            <a:endParaRPr lang="en-US" sz="3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22808" y="4636008"/>
            <a:ext cx="1728216" cy="329184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00232" y="3566160"/>
            <a:ext cx="2359152" cy="2359152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859768" y="4434840"/>
            <a:ext cx="658368" cy="658368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546336" y="7406640"/>
            <a:ext cx="1728216" cy="329184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972800" y="6208776"/>
            <a:ext cx="2359152" cy="2359152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914632" y="7077456"/>
            <a:ext cx="512064" cy="658368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31952" y="10058400"/>
            <a:ext cx="1728216" cy="329184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972800" y="8878824"/>
            <a:ext cx="2359152" cy="235915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914632" y="9838944"/>
            <a:ext cx="557784" cy="457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预测阶段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35424" y="4306824"/>
            <a:ext cx="4215384" cy="369417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71032" y="5522976"/>
            <a:ext cx="1362456" cy="123444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615184" y="7516368"/>
            <a:ext cx="4215384" cy="369417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87368" y="8750808"/>
            <a:ext cx="1280160" cy="1243584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391656" y="7534656"/>
            <a:ext cx="4215384" cy="3694176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936992" y="8878824"/>
            <a:ext cx="1133856" cy="100584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 rot="21600000">
            <a:off x="12371832" y="4636008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提供无标签的新样本，包含城市和年龄特征。系统自动提取特征并输入训练好的模型进行预测。</a:t>
            </a:r>
            <a:endParaRPr lang="en-US" sz="2600" dirty="0"/>
          </a:p>
        </p:txBody>
      </p:sp>
      <p:sp>
        <p:nvSpPr>
          <p:cNvPr id="15" name="Text 2"/>
          <p:cNvSpPr/>
          <p:nvPr/>
        </p:nvSpPr>
        <p:spPr>
          <a:xfrm rot="21600000">
            <a:off x="12371832" y="3767328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新数据输入</a:t>
            </a:r>
            <a:endParaRPr lang="en-US" sz="3900" dirty="0"/>
          </a:p>
        </p:txBody>
      </p:sp>
      <p:sp>
        <p:nvSpPr>
          <p:cNvPr id="16" name="Text 3"/>
          <p:cNvSpPr/>
          <p:nvPr/>
        </p:nvSpPr>
        <p:spPr>
          <a:xfrm rot="21600000">
            <a:off x="12371832" y="7607808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模型根据学习到的规则计算每个样本的概率值。如Miami的45岁居民获得0.3的篮球运动员概率。</a:t>
            </a:r>
            <a:endParaRPr lang="en-US" sz="2600" dirty="0"/>
          </a:p>
        </p:txBody>
      </p:sp>
      <p:sp>
        <p:nvSpPr>
          <p:cNvPr id="17" name="Text 4"/>
          <p:cNvSpPr/>
          <p:nvPr/>
        </p:nvSpPr>
        <p:spPr>
          <a:xfrm rot="21600000">
            <a:off x="12371832" y="672084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概率计算</a:t>
            </a:r>
            <a:endParaRPr lang="en-US" sz="3900" dirty="0"/>
          </a:p>
        </p:txBody>
      </p:sp>
      <p:sp>
        <p:nvSpPr>
          <p:cNvPr id="18" name="Text 5"/>
          <p:cNvSpPr/>
          <p:nvPr/>
        </p:nvSpPr>
        <p:spPr>
          <a:xfrm rot="21600000">
            <a:off x="12371832" y="10524744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分析预测结果的合理性，验证模型是否捕捉到数据中的真实规律。发现年龄过大或过小会影响预测概率。</a:t>
            </a:r>
            <a:endParaRPr lang="en-US" sz="2600" dirty="0"/>
          </a:p>
        </p:txBody>
      </p:sp>
      <p:sp>
        <p:nvSpPr>
          <p:cNvPr id="19" name="Text 6"/>
          <p:cNvSpPr/>
          <p:nvPr/>
        </p:nvSpPr>
        <p:spPr>
          <a:xfrm rot="21600000">
            <a:off x="12371832" y="969264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结果解释</a:t>
            </a:r>
            <a:endParaRPr lang="en-US" sz="3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6419088" y="2414016"/>
            <a:ext cx="11548872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10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6373368" y="5815584"/>
            <a:ext cx="11585448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模型评估知识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核心标准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234440" y="4306824"/>
            <a:ext cx="670255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模型在新数据上的预测准确度是首要标准，需通过交叉验证等方法确保模型不只在训练集上表现良好。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1234440" y="343814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泛化能力</a:t>
            </a:r>
            <a:endParaRPr lang="en-US" sz="3900" dirty="0"/>
          </a:p>
        </p:txBody>
      </p:sp>
      <p:sp>
        <p:nvSpPr>
          <p:cNvPr id="11" name="Text 3"/>
          <p:cNvSpPr/>
          <p:nvPr/>
        </p:nvSpPr>
        <p:spPr>
          <a:xfrm rot="21600000">
            <a:off x="16459200" y="4251960"/>
            <a:ext cx="66934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实时系统要求单条预测耗时短，如推荐系统需在毫秒级响应。模型复杂度与预测速度需平衡。</a:t>
            </a:r>
            <a:endParaRPr lang="en-US" sz="2600" dirty="0"/>
          </a:p>
        </p:txBody>
      </p:sp>
      <p:sp>
        <p:nvSpPr>
          <p:cNvPr id="12" name="Text 4"/>
          <p:cNvSpPr/>
          <p:nvPr/>
        </p:nvSpPr>
        <p:spPr>
          <a:xfrm rot="21600000">
            <a:off x="16459200" y="343814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预测效率</a:t>
            </a:r>
            <a:endParaRPr lang="en-US" sz="3900" dirty="0"/>
          </a:p>
        </p:txBody>
      </p:sp>
      <p:sp>
        <p:nvSpPr>
          <p:cNvPr id="13" name="Text 5"/>
          <p:cNvSpPr/>
          <p:nvPr/>
        </p:nvSpPr>
        <p:spPr>
          <a:xfrm rot="21600000">
            <a:off x="8851392" y="4306824"/>
            <a:ext cx="669340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业务场景中常需理解模型决策逻辑，如金融风控需解释拒贷原因。简单模型通常更易解释但可能牺牲准确率。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8851392" y="343814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可解释性</a:t>
            </a:r>
            <a:endParaRPr lang="en-US" sz="3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907540" y="6739255"/>
            <a:ext cx="6400800" cy="5394325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 rot="21600000">
            <a:off x="2364740" y="8801735"/>
            <a:ext cx="5486400" cy="1383665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训练误差反映模型拟合训练数据的能力，泛化误差衡量在新数据上的表现。两者差异反映模型过拟合程度。</a:t>
            </a:r>
            <a:endParaRPr lang="en-US" sz="2600" dirty="0"/>
          </a:p>
        </p:txBody>
      </p:sp>
      <p:sp>
        <p:nvSpPr>
          <p:cNvPr id="19" name="Text 2"/>
          <p:cNvSpPr/>
          <p:nvPr/>
        </p:nvSpPr>
        <p:spPr>
          <a:xfrm rot="21600000">
            <a:off x="3489325" y="7713345"/>
            <a:ext cx="3227705" cy="47879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误差分类</a:t>
            </a:r>
            <a:endParaRPr lang="en-US" sz="39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222740" y="6739255"/>
            <a:ext cx="6400800" cy="5394325"/>
          </a:xfrm>
          <a:prstGeom prst="rect">
            <a:avLst/>
          </a:prstGeom>
        </p:spPr>
      </p:pic>
      <p:sp>
        <p:nvSpPr>
          <p:cNvPr id="23" name="Text 3"/>
          <p:cNvSpPr/>
          <p:nvPr/>
        </p:nvSpPr>
        <p:spPr>
          <a:xfrm rot="21600000">
            <a:off x="9679940" y="8801735"/>
            <a:ext cx="5486400" cy="1383665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欠拟合表现为高偏差，模型过于简单；过拟合表现为高方差，模型过于复杂。需通过验证曲线诊断。</a:t>
            </a:r>
            <a:endParaRPr lang="en-US" sz="2600" dirty="0"/>
          </a:p>
        </p:txBody>
      </p:sp>
      <p:sp>
        <p:nvSpPr>
          <p:cNvPr id="24" name="Text 4"/>
          <p:cNvSpPr/>
          <p:nvPr/>
        </p:nvSpPr>
        <p:spPr>
          <a:xfrm rot="21600000">
            <a:off x="10804525" y="7713345"/>
            <a:ext cx="3227705" cy="47879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拟合问题</a:t>
            </a:r>
            <a:endParaRPr lang="en-US" sz="3900" dirty="0"/>
          </a:p>
        </p:txBody>
      </p:sp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537940" y="6739255"/>
            <a:ext cx="6400800" cy="5394325"/>
          </a:xfrm>
          <a:prstGeom prst="rect">
            <a:avLst/>
          </a:prstGeom>
        </p:spPr>
      </p:pic>
      <p:sp>
        <p:nvSpPr>
          <p:cNvPr id="28" name="Text 5"/>
          <p:cNvSpPr/>
          <p:nvPr/>
        </p:nvSpPr>
        <p:spPr>
          <a:xfrm rot="21600000">
            <a:off x="16995140" y="8801735"/>
            <a:ext cx="5486400" cy="1383665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指模型拟合复杂函数的能力，需与问题复杂度匹配。容量不足导致欠拟合，过高导致过拟合。</a:t>
            </a:r>
            <a:endParaRPr lang="en-US" sz="2600" dirty="0"/>
          </a:p>
        </p:txBody>
      </p:sp>
      <p:sp>
        <p:nvSpPr>
          <p:cNvPr id="29" name="Text 6"/>
          <p:cNvSpPr/>
          <p:nvPr/>
        </p:nvSpPr>
        <p:spPr>
          <a:xfrm rot="21600000">
            <a:off x="18119725" y="7713345"/>
            <a:ext cx="3227705" cy="47879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模型容量</a:t>
            </a:r>
            <a:endParaRPr lang="en-US" sz="39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核心概念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62456" y="4901184"/>
            <a:ext cx="6409944" cy="701344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980944" y="3456432"/>
            <a:ext cx="3172968" cy="3547872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1984248" y="8485632"/>
            <a:ext cx="5184648" cy="3419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机器学习是研究“学习算法“的学科，其核心定义包含任务T、性能度量P和经验E三个关键要素。任务T指系统处理样本的方式，性能度量P用于评估算法能力如准确率，经验E则通过数据或交互获取。</a:t>
            </a:r>
            <a:endParaRPr lang="en-US" sz="2600" dirty="0"/>
          </a:p>
        </p:txBody>
      </p:sp>
      <p:sp>
        <p:nvSpPr>
          <p:cNvPr id="11" name="Text 2"/>
          <p:cNvSpPr/>
          <p:nvPr/>
        </p:nvSpPr>
        <p:spPr>
          <a:xfrm rot="21600000">
            <a:off x="2962656" y="761695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定义解析</a:t>
            </a:r>
            <a:endParaRPr lang="en-US" sz="39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988552" y="4901184"/>
            <a:ext cx="6400800" cy="7013448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607040" y="3456432"/>
            <a:ext cx="3172968" cy="3547872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 rot="21600000">
            <a:off x="9601200" y="8485632"/>
            <a:ext cx="5184648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任务T决定学习目标，性能度量P量化学习效果，经验E提供学习素材。</a:t>
            </a: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三者共同构成机器学习系统的完整闭环，缺一不可。</a:t>
            </a:r>
            <a:endParaRPr lang="en-US" sz="2600" dirty="0"/>
          </a:p>
        </p:txBody>
      </p:sp>
      <p:sp>
        <p:nvSpPr>
          <p:cNvPr id="15" name="Text 4"/>
          <p:cNvSpPr/>
          <p:nvPr/>
        </p:nvSpPr>
        <p:spPr>
          <a:xfrm rot="21600000">
            <a:off x="10323576" y="7616952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三要素关系</a:t>
            </a:r>
            <a:endParaRPr lang="en-US" sz="39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6614648" y="4901184"/>
            <a:ext cx="6400800" cy="7013448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223992" y="3456432"/>
            <a:ext cx="3172968" cy="3547872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 rot="21600000">
            <a:off x="17209008" y="8485632"/>
            <a:ext cx="519379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计算机程序通过经验E在任务T上实现以P衡量的性能提升，这种自我完善过程即为机器学习的核心特征。</a:t>
            </a:r>
            <a:endParaRPr lang="en-US" sz="2600" dirty="0"/>
          </a:p>
        </p:txBody>
      </p:sp>
      <p:sp>
        <p:nvSpPr>
          <p:cNvPr id="19" name="Text 6"/>
          <p:cNvSpPr/>
          <p:nvPr/>
        </p:nvSpPr>
        <p:spPr>
          <a:xfrm rot="21600000">
            <a:off x="18196560" y="761695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学习本质</a:t>
            </a:r>
            <a:endParaRPr lang="en-US" sz="3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误差构成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5992856" y="11356848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偏差方差分析</a:t>
            </a:r>
            <a:endParaRPr lang="en-US" sz="3400" dirty="0"/>
          </a:p>
        </p:txBody>
      </p:sp>
      <p:sp>
        <p:nvSpPr>
          <p:cNvPr id="9" name="Text 2"/>
          <p:cNvSpPr/>
          <p:nvPr/>
        </p:nvSpPr>
        <p:spPr>
          <a:xfrm rot="21600000">
            <a:off x="17145000" y="3767328"/>
            <a:ext cx="1115568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高误差</a:t>
            </a:r>
            <a:endParaRPr lang="en-US" sz="16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38176" y="4169664"/>
            <a:ext cx="9893808" cy="6409944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575536" y="7324344"/>
            <a:ext cx="6428232" cy="91440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902184" y="7342632"/>
            <a:ext cx="9802368" cy="9144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7145000" y="10735056"/>
            <a:ext cx="1115568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低误差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 rot="16200000">
            <a:off x="11777472" y="7260336"/>
            <a:ext cx="1316736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简单模型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 rot="5400000">
            <a:off x="22101048" y="7260336"/>
            <a:ext cx="1316736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复杂模型</a:t>
            </a:r>
            <a:endParaRPr lang="en-US" sz="16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130784" y="4398264"/>
            <a:ext cx="1892808" cy="1892808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 rot="21600000">
            <a:off x="13267944" y="5166360"/>
            <a:ext cx="160934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欠拟合</a:t>
            </a:r>
            <a:endParaRPr lang="en-US" sz="19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5142464" y="4937760"/>
            <a:ext cx="2221992" cy="2221992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 rot="21600000">
            <a:off x="15179040" y="5852160"/>
            <a:ext cx="215798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79DDBE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高偏差高方差</a:t>
            </a:r>
            <a:endParaRPr lang="en-US" sz="19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0253960" y="5330952"/>
            <a:ext cx="1892808" cy="1892808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 rot="21600000">
            <a:off x="20400264" y="6089904"/>
            <a:ext cx="160934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过拟合</a:t>
            </a:r>
            <a:endParaRPr lang="en-US" sz="1900" dirty="0"/>
          </a:p>
        </p:txBody>
      </p:sp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949672" y="4462272"/>
            <a:ext cx="2221992" cy="2221992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 rot="21600000">
            <a:off x="17967960" y="5330952"/>
            <a:ext cx="215798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4CC2A7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高方差低偏差</a:t>
            </a:r>
            <a:endParaRPr lang="en-US" sz="1900" dirty="0"/>
          </a:p>
        </p:txBody>
      </p:sp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581376" y="7580376"/>
            <a:ext cx="1892808" cy="1892808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 rot="21600000">
            <a:off x="15718536" y="8339328"/>
            <a:ext cx="160934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理想状态</a:t>
            </a:r>
            <a:endParaRPr lang="en-US" sz="1900" dirty="0"/>
          </a:p>
        </p:txBody>
      </p:sp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3350240" y="8119872"/>
            <a:ext cx="2221992" cy="2221992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 rot="21600000">
            <a:off x="13377672" y="8979408"/>
            <a:ext cx="215798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4CC2A7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低偏差低方差</a:t>
            </a:r>
            <a:endParaRPr lang="en-US" sz="1900" dirty="0"/>
          </a:p>
        </p:txBody>
      </p:sp>
      <p:pic>
        <p:nvPicPr>
          <p:cNvPr id="28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095976" y="8449056"/>
            <a:ext cx="1892808" cy="1892808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 rot="21600000">
            <a:off x="18233136" y="9208008"/>
            <a:ext cx="160934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平衡点</a:t>
            </a:r>
            <a:endParaRPr lang="en-US" sz="1900" dirty="0"/>
          </a:p>
        </p:txBody>
      </p:sp>
      <p:pic>
        <p:nvPicPr>
          <p:cNvPr id="30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0007072" y="7580376"/>
            <a:ext cx="2221992" cy="2221992"/>
          </a:xfrm>
          <a:prstGeom prst="rect">
            <a:avLst/>
          </a:prstGeom>
        </p:spPr>
      </p:pic>
      <p:sp>
        <p:nvSpPr>
          <p:cNvPr id="31" name="Text 13"/>
          <p:cNvSpPr/>
          <p:nvPr/>
        </p:nvSpPr>
        <p:spPr>
          <a:xfrm rot="21600000">
            <a:off x="20025360" y="8439912"/>
            <a:ext cx="2157984" cy="2926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79DDBE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偏差方差均衡</a:t>
            </a:r>
            <a:endParaRPr lang="en-US" sz="1900" dirty="0"/>
          </a:p>
        </p:txBody>
      </p:sp>
      <p:pic>
        <p:nvPicPr>
          <p:cNvPr id="32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728216" y="4498848"/>
            <a:ext cx="320040" cy="320040"/>
          </a:xfrm>
          <a:prstGeom prst="rect">
            <a:avLst/>
          </a:prstGeom>
        </p:spPr>
      </p:pic>
      <p:sp>
        <p:nvSpPr>
          <p:cNvPr id="33" name="Text 14"/>
          <p:cNvSpPr/>
          <p:nvPr/>
        </p:nvSpPr>
        <p:spPr>
          <a:xfrm rot="21600000">
            <a:off x="2578608" y="5330952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偏差是模型预测均值与真实值的差异，方差是预测值波动程度。理想模型应同时降低两者。</a:t>
            </a:r>
            <a:endParaRPr lang="en-US" sz="2800" dirty="0"/>
          </a:p>
        </p:txBody>
      </p:sp>
      <p:sp>
        <p:nvSpPr>
          <p:cNvPr id="34" name="Text 15"/>
          <p:cNvSpPr/>
          <p:nvPr/>
        </p:nvSpPr>
        <p:spPr>
          <a:xfrm rot="21600000">
            <a:off x="2578608" y="437083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偏差方差</a:t>
            </a:r>
            <a:endParaRPr lang="en-US" sz="4200" dirty="0"/>
          </a:p>
        </p:txBody>
      </p:sp>
      <p:pic>
        <p:nvPicPr>
          <p:cNvPr id="35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728216" y="8531352"/>
            <a:ext cx="320040" cy="320040"/>
          </a:xfrm>
          <a:prstGeom prst="rect">
            <a:avLst/>
          </a:prstGeom>
        </p:spPr>
      </p:pic>
      <p:sp>
        <p:nvSpPr>
          <p:cNvPr id="36" name="Text 16"/>
          <p:cNvSpPr/>
          <p:nvPr/>
        </p:nvSpPr>
        <p:spPr>
          <a:xfrm rot="21600000">
            <a:off x="2578608" y="9372600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总误差=偏差²+方差+不可消解误差。通过模型调优可降低前两者，但数据噪声等不可消解误差始终存在。</a:t>
            </a:r>
            <a:endParaRPr lang="en-US" sz="2800" dirty="0"/>
          </a:p>
        </p:txBody>
      </p:sp>
      <p:sp>
        <p:nvSpPr>
          <p:cNvPr id="37" name="Text 17"/>
          <p:cNvSpPr/>
          <p:nvPr/>
        </p:nvSpPr>
        <p:spPr>
          <a:xfrm rot="21600000">
            <a:off x="2578608" y="840333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误差分解</a:t>
            </a:r>
            <a:endParaRPr lang="en-US" sz="4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评估指标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712464" y="4242816"/>
            <a:ext cx="5477256" cy="670255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020824" y="9674352"/>
            <a:ext cx="8860536" cy="163677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026664" y="8513064"/>
            <a:ext cx="6848856" cy="1298448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59936" y="7379208"/>
            <a:ext cx="4773168" cy="905256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80000">
            <a:off x="9592056" y="9345168"/>
            <a:ext cx="1143000" cy="1143000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80000">
            <a:off x="9893808" y="9601200"/>
            <a:ext cx="576072" cy="576072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001000" y="4288536"/>
            <a:ext cx="1316736" cy="1316736"/>
          </a:xfrm>
          <a:prstGeom prst="rect">
            <a:avLst/>
          </a:prstGeom>
        </p:spPr>
      </p:pic>
      <p:pic>
        <p:nvPicPr>
          <p:cNvPr id="15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348472" y="4562856"/>
            <a:ext cx="630936" cy="713232"/>
          </a:xfrm>
          <a:prstGeom prst="rect">
            <a:avLst/>
          </a:prstGeom>
        </p:spPr>
      </p:pic>
      <p:pic>
        <p:nvPicPr>
          <p:cNvPr id="16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60000">
            <a:off x="2551176" y="6501384"/>
            <a:ext cx="1143000" cy="1143000"/>
          </a:xfrm>
          <a:prstGeom prst="rect">
            <a:avLst/>
          </a:prstGeom>
        </p:spPr>
      </p:pic>
      <p:pic>
        <p:nvPicPr>
          <p:cNvPr id="17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760000">
            <a:off x="2843784" y="6784848"/>
            <a:ext cx="612648" cy="54864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 rot="21600000">
            <a:off x="12371832" y="1054303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采用宏平均/微平均处理多类别，宏平均平等看待各类别，微平均考虑样本量差异。</a:t>
            </a:r>
            <a:endParaRPr lang="en-US" sz="2600" dirty="0"/>
          </a:p>
        </p:txBody>
      </p:sp>
      <p:sp>
        <p:nvSpPr>
          <p:cNvPr id="19" name="Text 2"/>
          <p:cNvSpPr/>
          <p:nvPr/>
        </p:nvSpPr>
        <p:spPr>
          <a:xfrm rot="21600000">
            <a:off x="12371832" y="9665208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多分类评估</a:t>
            </a:r>
            <a:endParaRPr lang="en-US" sz="3900" dirty="0"/>
          </a:p>
        </p:txBody>
      </p:sp>
      <p:sp>
        <p:nvSpPr>
          <p:cNvPr id="20" name="Text 3"/>
          <p:cNvSpPr/>
          <p:nvPr/>
        </p:nvSpPr>
        <p:spPr>
          <a:xfrm rot="21600000">
            <a:off x="12371832" y="7580376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准确率适用于平衡数据，查准率/查全率关注特定类别，F值综合两者。需根据业务需求选择重点指标。</a:t>
            </a:r>
            <a:endParaRPr lang="en-US" sz="2600" dirty="0"/>
          </a:p>
        </p:txBody>
      </p:sp>
      <p:sp>
        <p:nvSpPr>
          <p:cNvPr id="21" name="Text 4"/>
          <p:cNvSpPr/>
          <p:nvPr/>
        </p:nvSpPr>
        <p:spPr>
          <a:xfrm rot="21600000">
            <a:off x="12371832" y="6720840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分类指标</a:t>
            </a:r>
            <a:endParaRPr lang="en-US" sz="3900" dirty="0"/>
          </a:p>
        </p:txBody>
      </p:sp>
      <p:sp>
        <p:nvSpPr>
          <p:cNvPr id="22" name="Text 5"/>
          <p:cNvSpPr/>
          <p:nvPr/>
        </p:nvSpPr>
        <p:spPr>
          <a:xfrm rot="21600000">
            <a:off x="12371832" y="4636008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MAE直接衡量预测偏差，MSE放大大误差影响，R²解释模型解释方差比例。不同指标反映不同评估角度。</a:t>
            </a:r>
            <a:endParaRPr lang="en-US" sz="2600" dirty="0"/>
          </a:p>
        </p:txBody>
      </p:sp>
      <p:sp>
        <p:nvSpPr>
          <p:cNvPr id="23" name="Text 6"/>
          <p:cNvSpPr/>
          <p:nvPr/>
        </p:nvSpPr>
        <p:spPr>
          <a:xfrm rot="21600000">
            <a:off x="12371832" y="376732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回归指标</a:t>
            </a:r>
            <a:endParaRPr lang="en-US" sz="3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分类评估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233672" y="10378440"/>
            <a:ext cx="1261872" cy="9144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7967960" y="10131552"/>
            <a:ext cx="1728216" cy="9144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1439144" y="10250424"/>
            <a:ext cx="1490472" cy="9144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527048" y="11036808"/>
            <a:ext cx="21332952" cy="9144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4187952" y="11603736"/>
            <a:ext cx="1344168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01</a:t>
            </a:r>
            <a:endParaRPr lang="en-US" sz="3000" dirty="0"/>
          </a:p>
        </p:txBody>
      </p:sp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736592" y="10963656"/>
            <a:ext cx="256032" cy="256032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 rot="21600000">
            <a:off x="11466576" y="11603736"/>
            <a:ext cx="1426464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9DDBE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02</a:t>
            </a:r>
            <a:endParaRPr lang="en-US" sz="3000" dirty="0"/>
          </a:p>
        </p:txBody>
      </p:sp>
      <p:pic>
        <p:nvPicPr>
          <p:cNvPr id="15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051792" y="10963656"/>
            <a:ext cx="256032" cy="256032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 rot="21600000">
            <a:off x="18114264" y="11603736"/>
            <a:ext cx="1435608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4CC2A7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03</a:t>
            </a:r>
            <a:endParaRPr lang="en-US" sz="3000" dirty="0"/>
          </a:p>
        </p:txBody>
      </p:sp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690336" y="10963656"/>
            <a:ext cx="256032" cy="256032"/>
          </a:xfrm>
          <a:prstGeom prst="rect">
            <a:avLst/>
          </a:prstGeom>
        </p:spPr>
      </p:pic>
      <p:pic>
        <p:nvPicPr>
          <p:cNvPr id="18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27048" y="9756648"/>
            <a:ext cx="7735824" cy="256032"/>
          </a:xfrm>
          <a:prstGeom prst="rect">
            <a:avLst/>
          </a:prstGeom>
        </p:spPr>
      </p:pic>
      <p:pic>
        <p:nvPicPr>
          <p:cNvPr id="19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321040" y="9445752"/>
            <a:ext cx="7735824" cy="256032"/>
          </a:xfrm>
          <a:prstGeom prst="rect">
            <a:avLst/>
          </a:prstGeom>
        </p:spPr>
      </p:pic>
      <p:pic>
        <p:nvPicPr>
          <p:cNvPr id="20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060168" y="9144000"/>
            <a:ext cx="7735824" cy="256032"/>
          </a:xfrm>
          <a:prstGeom prst="rect">
            <a:avLst/>
          </a:prstGeom>
        </p:spPr>
      </p:pic>
      <p:pic>
        <p:nvPicPr>
          <p:cNvPr id="21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237744" y="7571232"/>
            <a:ext cx="4270248" cy="100584"/>
          </a:xfrm>
          <a:prstGeom prst="rect">
            <a:avLst/>
          </a:prstGeom>
        </p:spPr>
      </p:pic>
      <p:sp>
        <p:nvSpPr>
          <p:cNvPr id="22" name="Text 4"/>
          <p:cNvSpPr/>
          <p:nvPr/>
        </p:nvSpPr>
        <p:spPr>
          <a:xfrm rot="21600000">
            <a:off x="2569464" y="6071616"/>
            <a:ext cx="54864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直观展示分类结果，区分真正例、假正例等。可计算各类指标，分析错误类型分布。</a:t>
            </a:r>
            <a:endParaRPr lang="en-US" sz="2600" dirty="0"/>
          </a:p>
        </p:txBody>
      </p:sp>
      <p:sp>
        <p:nvSpPr>
          <p:cNvPr id="23" name="Text 5"/>
          <p:cNvSpPr/>
          <p:nvPr/>
        </p:nvSpPr>
        <p:spPr>
          <a:xfrm rot="21600000">
            <a:off x="2569464" y="5202936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混淆矩阵</a:t>
            </a:r>
            <a:endParaRPr lang="en-US" sz="3900" dirty="0"/>
          </a:p>
        </p:txBody>
      </p:sp>
      <p:pic>
        <p:nvPicPr>
          <p:cNvPr id="24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6428232" y="6922008"/>
            <a:ext cx="5084064" cy="100584"/>
          </a:xfrm>
          <a:prstGeom prst="rect">
            <a:avLst/>
          </a:prstGeom>
        </p:spPr>
      </p:pic>
      <p:sp>
        <p:nvSpPr>
          <p:cNvPr id="25" name="Text 6"/>
          <p:cNvSpPr/>
          <p:nvPr/>
        </p:nvSpPr>
        <p:spPr>
          <a:xfrm rot="21600000">
            <a:off x="9665208" y="5129784"/>
            <a:ext cx="54864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通过不同阈值下的TPR-FPR曲线评估模型，AUC值综合反映分类性能。适用于不平衡数据评估。</a:t>
            </a:r>
            <a:endParaRPr lang="en-US" sz="2600" dirty="0"/>
          </a:p>
        </p:txBody>
      </p:sp>
      <p:sp>
        <p:nvSpPr>
          <p:cNvPr id="26" name="Text 7"/>
          <p:cNvSpPr/>
          <p:nvPr/>
        </p:nvSpPr>
        <p:spPr>
          <a:xfrm rot="21600000">
            <a:off x="9665208" y="4261104"/>
            <a:ext cx="32644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ROC曲线</a:t>
            </a:r>
            <a:endParaRPr lang="en-US" sz="3900" dirty="0"/>
          </a:p>
        </p:txBody>
      </p:sp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2966192" y="6336792"/>
            <a:ext cx="5843016" cy="100584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 rot="21600000">
            <a:off x="16578072" y="4142232"/>
            <a:ext cx="54864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实际应用中不同错误代价不同，可通过调整决策阈值或引入代价矩阵优化业务效果。</a:t>
            </a:r>
            <a:endParaRPr lang="en-US" sz="2600" dirty="0"/>
          </a:p>
        </p:txBody>
      </p:sp>
      <p:sp>
        <p:nvSpPr>
          <p:cNvPr id="29" name="Text 9"/>
          <p:cNvSpPr/>
          <p:nvPr/>
        </p:nvSpPr>
        <p:spPr>
          <a:xfrm rot="21600000">
            <a:off x="16578072" y="327355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代价敏感</a:t>
            </a:r>
            <a:endParaRPr lang="en-US" sz="39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5212080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深度学习关系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4873752" y="11128248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学习技术体系</a:t>
            </a:r>
            <a:endParaRPr lang="en-US" sz="3400" dirty="0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493008" y="4398264"/>
            <a:ext cx="6391656" cy="554126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35808" y="4791456"/>
            <a:ext cx="1773936" cy="177393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44952" y="7836408"/>
            <a:ext cx="1773936" cy="1773936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421624" y="4791456"/>
            <a:ext cx="1773936" cy="1773936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430768" y="7836408"/>
            <a:ext cx="1773936" cy="1773936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458968" y="5843016"/>
            <a:ext cx="2459736" cy="2459736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 rot="21600000">
            <a:off x="8513064" y="5541264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监督学习</a:t>
            </a:r>
            <a:endParaRPr lang="en-US" sz="2000" dirty="0"/>
          </a:p>
        </p:txBody>
      </p:sp>
      <p:sp>
        <p:nvSpPr>
          <p:cNvPr id="16" name="Text 3"/>
          <p:cNvSpPr/>
          <p:nvPr/>
        </p:nvSpPr>
        <p:spPr>
          <a:xfrm rot="21600000">
            <a:off x="8385048" y="8577072"/>
            <a:ext cx="1901952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无监督学习</a:t>
            </a:r>
            <a:endParaRPr lang="en-US" sz="2000" dirty="0"/>
          </a:p>
        </p:txBody>
      </p:sp>
      <p:sp>
        <p:nvSpPr>
          <p:cNvPr id="17" name="Text 4"/>
          <p:cNvSpPr/>
          <p:nvPr/>
        </p:nvSpPr>
        <p:spPr>
          <a:xfrm rot="21600000">
            <a:off x="3108960" y="8577072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强化学习</a:t>
            </a:r>
            <a:endParaRPr lang="en-US" sz="2000" dirty="0"/>
          </a:p>
        </p:txBody>
      </p:sp>
      <p:sp>
        <p:nvSpPr>
          <p:cNvPr id="18" name="Text 5"/>
          <p:cNvSpPr/>
          <p:nvPr/>
        </p:nvSpPr>
        <p:spPr>
          <a:xfrm rot="21600000">
            <a:off x="3099816" y="5541264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深度学习</a:t>
            </a:r>
            <a:endParaRPr lang="en-US" sz="2000" dirty="0"/>
          </a:p>
        </p:txBody>
      </p:sp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4809744" y="7909560"/>
            <a:ext cx="329184" cy="256032"/>
          </a:xfrm>
          <a:prstGeom prst="rect">
            <a:avLst/>
          </a:prstGeom>
        </p:spPr>
      </p:pic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0">
            <a:off x="5020056" y="6035040"/>
            <a:ext cx="329184" cy="256032"/>
          </a:xfrm>
          <a:prstGeom prst="rect">
            <a:avLst/>
          </a:prstGeom>
        </p:spPr>
      </p:pic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00000">
            <a:off x="7973568" y="6135624"/>
            <a:ext cx="329184" cy="256032"/>
          </a:xfrm>
          <a:prstGeom prst="rect">
            <a:avLst/>
          </a:prstGeom>
        </p:spPr>
      </p:pic>
      <p:pic>
        <p:nvPicPr>
          <p:cNvPr id="22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00000">
            <a:off x="8174736" y="7900416"/>
            <a:ext cx="329184" cy="256032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 rot="21600000">
            <a:off x="5687568" y="6903720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机器学习</a:t>
            </a:r>
            <a:endParaRPr lang="en-US" sz="2400" dirty="0"/>
          </a:p>
        </p:txBody>
      </p:sp>
      <p:sp>
        <p:nvSpPr>
          <p:cNvPr id="24" name="Text 7"/>
          <p:cNvSpPr/>
          <p:nvPr/>
        </p:nvSpPr>
        <p:spPr>
          <a:xfrm rot="21600000">
            <a:off x="13523976" y="7708392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理解深度学习需要先掌握机器学习的基本原理，包括监督学习、特征工程等核心概念。深度学习可视为机器学习在模型复杂度上的延伸。</a:t>
            </a:r>
            <a:endParaRPr lang="en-US" sz="2600" dirty="0"/>
          </a:p>
        </p:txBody>
      </p:sp>
      <p:sp>
        <p:nvSpPr>
          <p:cNvPr id="25" name="Text 8"/>
          <p:cNvSpPr/>
          <p:nvPr/>
        </p:nvSpPr>
        <p:spPr>
          <a:xfrm rot="21600000">
            <a:off x="13523976" y="683971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递进学习</a:t>
            </a:r>
            <a:endParaRPr lang="en-US" sz="3900" dirty="0"/>
          </a:p>
        </p:txBody>
      </p:sp>
      <p:pic>
        <p:nvPicPr>
          <p:cNvPr id="26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29032" y="6958584"/>
            <a:ext cx="283464" cy="301752"/>
          </a:xfrm>
          <a:prstGeom prst="rect">
            <a:avLst/>
          </a:prstGeom>
        </p:spPr>
      </p:pic>
      <p:sp>
        <p:nvSpPr>
          <p:cNvPr id="27" name="Text 9"/>
          <p:cNvSpPr/>
          <p:nvPr/>
        </p:nvSpPr>
        <p:spPr>
          <a:xfrm rot="21600000">
            <a:off x="13523976" y="4764024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深度学习是机器学习的特定分支，采用多层神经网络结构实现特征自动提取。其理论基础和实践方法均建立在传统机器学习框架之上。</a:t>
            </a:r>
            <a:endParaRPr lang="en-US" sz="2600" dirty="0"/>
          </a:p>
        </p:txBody>
      </p:sp>
      <p:sp>
        <p:nvSpPr>
          <p:cNvPr id="28" name="Text 10"/>
          <p:cNvSpPr/>
          <p:nvPr/>
        </p:nvSpPr>
        <p:spPr>
          <a:xfrm rot="21600000">
            <a:off x="13523976" y="389534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从属关系</a:t>
            </a:r>
            <a:endParaRPr lang="en-US" sz="3900" dirty="0"/>
          </a:p>
        </p:txBody>
      </p:sp>
      <p:pic>
        <p:nvPicPr>
          <p:cNvPr id="29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29032" y="4014216"/>
            <a:ext cx="283464" cy="301752"/>
          </a:xfrm>
          <a:prstGeom prst="rect">
            <a:avLst/>
          </a:prstGeom>
        </p:spPr>
      </p:pic>
      <p:sp>
        <p:nvSpPr>
          <p:cNvPr id="30" name="Text 11"/>
          <p:cNvSpPr/>
          <p:nvPr/>
        </p:nvSpPr>
        <p:spPr>
          <a:xfrm rot="21600000">
            <a:off x="13523976" y="10652760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深度学习突破了传统机器学习在图像、语音等复杂任务上的性能瓶颈，但两者在评估指标、数据需求等基础环节保持高度一致。</a:t>
            </a:r>
            <a:endParaRPr lang="en-US" sz="2600" dirty="0"/>
          </a:p>
        </p:txBody>
      </p:sp>
      <p:sp>
        <p:nvSpPr>
          <p:cNvPr id="31" name="Text 12"/>
          <p:cNvSpPr/>
          <p:nvPr/>
        </p:nvSpPr>
        <p:spPr>
          <a:xfrm rot="21600000">
            <a:off x="13523976" y="97932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技术演进</a:t>
            </a:r>
            <a:endParaRPr lang="en-US" sz="3900" dirty="0"/>
          </a:p>
        </p:txBody>
      </p:sp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29032" y="9902952"/>
            <a:ext cx="283464" cy="30175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学习案例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9436608" y="4809744"/>
            <a:ext cx="5577840" cy="555955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00000">
            <a:off x="9427464" y="5157216"/>
            <a:ext cx="5577840" cy="555955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586216" y="4315968"/>
            <a:ext cx="7260336" cy="7260336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1700784" y="6976872"/>
            <a:ext cx="6044184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下围棋问题展示三种经验获取方式:自对弈（无监督）、询问人类（半监督）和历史棋谱（有监督）。不同经验类型直接影响学习效果和算法选择。</a:t>
            </a:r>
            <a:endParaRPr lang="en-US" sz="2800" dirty="0"/>
          </a:p>
        </p:txBody>
      </p:sp>
      <p:sp>
        <p:nvSpPr>
          <p:cNvPr id="12" name="Text 2"/>
          <p:cNvSpPr/>
          <p:nvPr/>
        </p:nvSpPr>
        <p:spPr>
          <a:xfrm rot="21600000">
            <a:off x="1700784" y="59893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围棋案例</a:t>
            </a:r>
            <a:endParaRPr lang="en-US" sz="4200" dirty="0"/>
          </a:p>
        </p:txBody>
      </p:sp>
      <p:sp>
        <p:nvSpPr>
          <p:cNvPr id="13" name="Text 3"/>
          <p:cNvSpPr/>
          <p:nvPr/>
        </p:nvSpPr>
        <p:spPr>
          <a:xfrm rot="21600000">
            <a:off x="16660368" y="6986016"/>
            <a:ext cx="6044184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典型的有监督学习任务，任务T是文字识别，性能标准P为分类准确率，经验E来自已标注样本库。该案例清晰展示了机器学习三要素的实际应用形态。</a:t>
            </a:r>
            <a:endParaRPr lang="en-US" sz="2800" dirty="0"/>
          </a:p>
        </p:txBody>
      </p:sp>
      <p:sp>
        <p:nvSpPr>
          <p:cNvPr id="14" name="Text 4"/>
          <p:cNvSpPr/>
          <p:nvPr/>
        </p:nvSpPr>
        <p:spPr>
          <a:xfrm rot="21600000">
            <a:off x="16660368" y="600760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手写识别</a:t>
            </a:r>
            <a:endParaRPr lang="en-US" sz="4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6089904" y="2414016"/>
            <a:ext cx="12198096" cy="3922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0910"/>
              </a:lnSpc>
              <a:buNone/>
            </a:pPr>
            <a:r>
              <a:rPr lang="en-US" sz="25700" dirty="0">
                <a:solidFill>
                  <a:srgbClr val="4AC0A6"/>
                </a:solidFill>
                <a:latin typeface="Poppins-Bold" panose="00000800000000000000" pitchFamily="34" charset="0"/>
                <a:ea typeface="Poppins-Bold" panose="00000800000000000000" pitchFamily="34" charset="-122"/>
                <a:cs typeface="Poppins-Bold" panose="00000800000000000000" pitchFamily="34" charset="-120"/>
              </a:rPr>
              <a:t>02</a:t>
            </a:r>
            <a:endParaRPr lang="en-US" sz="25700" dirty="0"/>
          </a:p>
        </p:txBody>
      </p:sp>
      <p:sp>
        <p:nvSpPr>
          <p:cNvPr id="3" name="Text 1"/>
          <p:cNvSpPr/>
          <p:nvPr/>
        </p:nvSpPr>
        <p:spPr>
          <a:xfrm rot="21600000">
            <a:off x="5687568" y="5815584"/>
            <a:ext cx="12947904" cy="16367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2870"/>
              </a:lnSpc>
              <a:buNone/>
            </a:pPr>
            <a:r>
              <a:rPr lang="en-US" sz="107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与传统方法区别</a:t>
            </a:r>
            <a:endParaRPr lang="en-US" sz="10700" dirty="0"/>
          </a:p>
        </p:txBody>
      </p:sp>
      <p:sp>
        <p:nvSpPr>
          <p:cNvPr id="4" name="Text 2"/>
          <p:cNvSpPr/>
          <p:nvPr/>
        </p:nvSpPr>
        <p:spPr>
          <a:xfrm rot="21600000">
            <a:off x="9244584" y="7644384"/>
            <a:ext cx="5870448" cy="5669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700" dirty="0">
                <a:solidFill>
                  <a:srgbClr val="49C1A7"/>
                </a:solidFill>
                <a:latin typeface="Poppins-Regular" panose="00000500000000000000" pitchFamily="34" charset="0"/>
                <a:ea typeface="Poppins-Regular" panose="00000500000000000000" pitchFamily="34" charset="-122"/>
                <a:cs typeface="Poppins-Regular" panose="00000500000000000000" pitchFamily="34" charset="-120"/>
              </a:rPr>
              <a:t>PRESENTATION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86616" y="9838944"/>
            <a:ext cx="841248" cy="74066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核心差异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59736" y="3977640"/>
            <a:ext cx="10049256" cy="365760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72768" y="4864608"/>
            <a:ext cx="1865376" cy="186537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212848" y="5577840"/>
            <a:ext cx="557784" cy="45720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3986784" y="5330952"/>
            <a:ext cx="761695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传统方法依赖人工显性编程规则，而机器学习通过样本训练自动学习规则。前者需要完整领域知识，后者能从数据中发现潜在规律。</a:t>
            </a:r>
            <a:endParaRPr lang="en-US" sz="2600" dirty="0"/>
          </a:p>
        </p:txBody>
      </p:sp>
      <p:sp>
        <p:nvSpPr>
          <p:cNvPr id="12" name="Text 2"/>
          <p:cNvSpPr/>
          <p:nvPr/>
        </p:nvSpPr>
        <p:spPr>
          <a:xfrm rot="21600000">
            <a:off x="3986784" y="4572000"/>
            <a:ext cx="38862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规则定义方式</a:t>
            </a:r>
            <a:endParaRPr lang="en-US" sz="3600" dirty="0"/>
          </a:p>
        </p:txBody>
      </p:sp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746736" y="6035040"/>
            <a:ext cx="10058400" cy="3657600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115800" y="6922008"/>
            <a:ext cx="1865376" cy="1865376"/>
          </a:xfrm>
          <a:prstGeom prst="rect">
            <a:avLst/>
          </a:prstGeom>
        </p:spPr>
      </p:pic>
      <p:pic>
        <p:nvPicPr>
          <p:cNvPr id="15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01600" y="7598664"/>
            <a:ext cx="512064" cy="493776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 rot="21600000">
            <a:off x="14493240" y="7388352"/>
            <a:ext cx="760780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传统方法规则变更需人工修改代码，机器学习模型可通过新数据自动更新。后者在动态环境中具有显著优势。</a:t>
            </a:r>
            <a:endParaRPr lang="en-US" sz="2600" dirty="0"/>
          </a:p>
        </p:txBody>
      </p:sp>
      <p:sp>
        <p:nvSpPr>
          <p:cNvPr id="17" name="Text 4"/>
          <p:cNvSpPr/>
          <p:nvPr/>
        </p:nvSpPr>
        <p:spPr>
          <a:xfrm rot="21600000">
            <a:off x="14493240" y="662940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维护成本</a:t>
            </a:r>
            <a:endParaRPr lang="en-US" sz="3600" dirty="0"/>
          </a:p>
        </p:txBody>
      </p:sp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78024" y="8138160"/>
            <a:ext cx="10030968" cy="3657600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72768" y="9034272"/>
            <a:ext cx="1865376" cy="1865376"/>
          </a:xfrm>
          <a:prstGeom prst="rect">
            <a:avLst/>
          </a:prstGeom>
        </p:spPr>
      </p:pic>
      <p:pic>
        <p:nvPicPr>
          <p:cNvPr id="20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258568" y="9720072"/>
            <a:ext cx="512064" cy="457200"/>
          </a:xfrm>
          <a:prstGeom prst="rect">
            <a:avLst/>
          </a:prstGeom>
        </p:spPr>
      </p:pic>
      <p:sp>
        <p:nvSpPr>
          <p:cNvPr id="21" name="Text 5"/>
          <p:cNvSpPr/>
          <p:nvPr/>
        </p:nvSpPr>
        <p:spPr>
          <a:xfrm rot="21600000">
            <a:off x="3986784" y="9491472"/>
            <a:ext cx="761695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基于规则的方法适用于逻辑明确的问题，如计算器程序；机器学习擅长处理复杂决策问题，如图像识别和自然语言处理。</a:t>
            </a:r>
            <a:endParaRPr lang="en-US" sz="2600" dirty="0"/>
          </a:p>
        </p:txBody>
      </p:sp>
      <p:sp>
        <p:nvSpPr>
          <p:cNvPr id="22" name="Text 6"/>
          <p:cNvSpPr/>
          <p:nvPr/>
        </p:nvSpPr>
        <p:spPr>
          <a:xfrm rot="21600000">
            <a:off x="3986784" y="873252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适用场景</a:t>
            </a:r>
            <a:endParaRPr 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257264" y="-1773936"/>
            <a:ext cx="8513064" cy="8513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3374136" y="9948672"/>
            <a:ext cx="6922008" cy="6922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4440" y="1627632"/>
            <a:ext cx="21918168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07008" y="1600200"/>
            <a:ext cx="5998464" cy="2834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1563624" y="1965960"/>
            <a:ext cx="3986784" cy="7315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工作流程</a:t>
            </a:r>
            <a:endParaRPr lang="en-US" sz="48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323808" y="2048256"/>
            <a:ext cx="841248" cy="4297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258568" y="7351776"/>
            <a:ext cx="3227832" cy="333756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693408" y="3831336"/>
            <a:ext cx="3438144" cy="394106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227832" y="3831336"/>
            <a:ext cx="3858768" cy="402336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863840" y="7251192"/>
            <a:ext cx="3136392" cy="3438144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2916936" y="9208008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数据输入</a:t>
            </a:r>
            <a:endParaRPr lang="en-US" sz="2200" dirty="0"/>
          </a:p>
        </p:txBody>
      </p:sp>
      <p:sp>
        <p:nvSpPr>
          <p:cNvPr id="13" name="Text 2"/>
          <p:cNvSpPr/>
          <p:nvPr/>
        </p:nvSpPr>
        <p:spPr>
          <a:xfrm rot="21600000">
            <a:off x="3794760" y="5486400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规则建立</a:t>
            </a:r>
            <a:endParaRPr lang="en-US" sz="2200" dirty="0"/>
          </a:p>
        </p:txBody>
      </p:sp>
      <p:sp>
        <p:nvSpPr>
          <p:cNvPr id="14" name="Text 3"/>
          <p:cNvSpPr/>
          <p:nvPr/>
        </p:nvSpPr>
        <p:spPr>
          <a:xfrm rot="21600000">
            <a:off x="8421624" y="9208008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结果输出</a:t>
            </a:r>
            <a:endParaRPr lang="en-US" sz="2200" dirty="0"/>
          </a:p>
        </p:txBody>
      </p:sp>
      <p:sp>
        <p:nvSpPr>
          <p:cNvPr id="15" name="Text 4"/>
          <p:cNvSpPr/>
          <p:nvPr/>
        </p:nvSpPr>
        <p:spPr>
          <a:xfrm rot="21600000">
            <a:off x="7571232" y="5486400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决策执行</a:t>
            </a:r>
            <a:endParaRPr lang="en-US" sz="2200" dirty="0"/>
          </a:p>
        </p:txBody>
      </p:sp>
      <p:sp>
        <p:nvSpPr>
          <p:cNvPr id="16" name="Text 5"/>
          <p:cNvSpPr/>
          <p:nvPr/>
        </p:nvSpPr>
        <p:spPr>
          <a:xfrm rot="21600000">
            <a:off x="4773168" y="11274552"/>
            <a:ext cx="3666744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方法对比流程</a:t>
            </a:r>
            <a:endParaRPr lang="en-US" sz="3400" dirty="0"/>
          </a:p>
        </p:txBody>
      </p:sp>
      <p:sp>
        <p:nvSpPr>
          <p:cNvPr id="17" name="Text 6"/>
          <p:cNvSpPr/>
          <p:nvPr/>
        </p:nvSpPr>
        <p:spPr>
          <a:xfrm rot="21600000">
            <a:off x="13432536" y="5349240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采用条件判断的线性结构，输入→条件判断→代码执行→输出。每个决策节点都需要人工预设规则，系统复杂度随规则数量指数增长。</a:t>
            </a:r>
            <a:endParaRPr lang="en-US" sz="2800" dirty="0"/>
          </a:p>
        </p:txBody>
      </p:sp>
      <p:sp>
        <p:nvSpPr>
          <p:cNvPr id="18" name="Text 7"/>
          <p:cNvSpPr/>
          <p:nvPr/>
        </p:nvSpPr>
        <p:spPr>
          <a:xfrm rot="21600000">
            <a:off x="13432536" y="437997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传统流程</a:t>
            </a:r>
            <a:endParaRPr lang="en-US" sz="4200" dirty="0"/>
          </a:p>
        </p:txBody>
      </p:sp>
      <p:sp>
        <p:nvSpPr>
          <p:cNvPr id="19" name="Text 8"/>
          <p:cNvSpPr/>
          <p:nvPr/>
        </p:nvSpPr>
        <p:spPr>
          <a:xfrm rot="21600000">
            <a:off x="13432536" y="9381744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Normal" panose="020B0400000000000000" pitchFamily="34" charset="-122"/>
                <a:ea typeface="SourceHanSansCN-Normal" panose="020B0400000000000000" pitchFamily="34" charset="-122"/>
                <a:cs typeface="SourceHanSansCN-Normal" panose="020B0400000000000000" pitchFamily="34" charset="-120"/>
              </a:rPr>
              <a:t>形成数据驱动的闭环系统，数据→训练→模型→预测→输出。模型通过反馈机制持续优化，适应能力随数据积累不断增强。</a:t>
            </a:r>
            <a:endParaRPr lang="en-US" sz="2800" dirty="0"/>
          </a:p>
        </p:txBody>
      </p:sp>
      <p:sp>
        <p:nvSpPr>
          <p:cNvPr id="20" name="Text 9"/>
          <p:cNvSpPr/>
          <p:nvPr/>
        </p:nvSpPr>
        <p:spPr>
          <a:xfrm rot="21600000">
            <a:off x="13432536" y="8421624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学习流程</a:t>
            </a:r>
            <a:endParaRPr lang="en-US" sz="4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2007195" y="81915"/>
            <a:ext cx="2154555" cy="13354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zh-CN" altLang="en-US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智码</a:t>
            </a:r>
            <a:r>
              <a:rPr lang="en-US" altLang="zh-CN" sz="4000" b="0" u="none" strike="noStrike" dirty="0">
                <a:solidFill>
                  <a:schemeClr val="accent5"/>
                </a:solidFill>
                <a:effectLst/>
                <a:uFillTx/>
                <a:latin typeface="Times New Roman" panose="02020603050405020304"/>
              </a:rPr>
              <a:t>AI</a:t>
            </a:r>
            <a:endParaRPr lang="en-US" altLang="zh-CN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  <a:p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/>
              </a:rPr>
              <a:t>盗版必究</a:t>
            </a:r>
            <a:endParaRPr lang="zh-CN" altLang="en-US" sz="4000" b="0" u="none" strike="noStrike" dirty="0">
              <a:solidFill>
                <a:schemeClr val="accent5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5526</Words>
  <Application>WPS 演示</Application>
  <PresentationFormat>On-screen Show (16:9)</PresentationFormat>
  <Paragraphs>816</Paragraphs>
  <Slides>42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3" baseType="lpstr">
      <vt:lpstr>Arial</vt:lpstr>
      <vt:lpstr>宋体</vt:lpstr>
      <vt:lpstr>Wingdings</vt:lpstr>
      <vt:lpstr>SourceHanSansCN-Medium</vt:lpstr>
      <vt:lpstr>SourceHanSansCN-Medium</vt:lpstr>
      <vt:lpstr>SourceHanSansCN-Normal</vt:lpstr>
      <vt:lpstr>SourceHanSansCN-Normal</vt:lpstr>
      <vt:lpstr>Poppins-Regular</vt:lpstr>
      <vt:lpstr>Poppins-Regular</vt:lpstr>
      <vt:lpstr>Poppins-Regular</vt:lpstr>
      <vt:lpstr>Poppins-Bold</vt:lpstr>
      <vt:lpstr>Poppins-Bold</vt:lpstr>
      <vt:lpstr>Poppins-Bold</vt:lpstr>
      <vt:lpstr>Calibri</vt:lpstr>
      <vt:lpstr>微软雅黑</vt:lpstr>
      <vt:lpstr>Arial Unicode MS</vt:lpstr>
      <vt:lpstr>等线</vt:lpstr>
      <vt:lpstr>NotoSansSC-Bold</vt:lpstr>
      <vt:lpstr>NotoSansSC-Bold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Boyce 鹏</cp:lastModifiedBy>
  <cp:revision>2</cp:revision>
  <dcterms:created xsi:type="dcterms:W3CDTF">2026-01-05T14:57:00Z</dcterms:created>
  <dcterms:modified xsi:type="dcterms:W3CDTF">2026-01-05T15:03:11Z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9CAA4908CDF442EBA132B5AD0C0E36AB_12</vt:lpwstr>
  </property>
  <property fmtid="{D5CDD505-2E9C-101B-9397-08002B2CF9AE}" pid="3" name="KSOProductBuildVer">
    <vt:lpwstr>2052-12.1.0.24034</vt:lpwstr>
  </property>
</Properties>
</file>